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wmf" ContentType="image/x-wmf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16"/>
  </p:notesMasterIdLst>
  <p:sldIdLst>
    <p:sldId id="259" r:id="rId2"/>
    <p:sldId id="263" r:id="rId3"/>
    <p:sldId id="267" r:id="rId4"/>
    <p:sldId id="265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8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55761"/>
    <a:srgbClr val="ED1C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99" d="100"/>
          <a:sy n="99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ivanov:Desktop:&#1043;&#1076;&#1077;%20&#1085;&#1072;&#1096;&#1077;%20&#1082;&#1080;&#1085;&#1086;: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accent1"/>
              </a:solidFill>
            </a:ln>
            <a:effectLst>
              <a:outerShdw blurRad="66675" dist="1397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8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6675" dist="1397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россия!$C$2:$C$58</c:f>
              <c:numCache>
                <c:formatCode>#,##0</c:formatCode>
                <c:ptCount val="57"/>
                <c:pt idx="0">
                  <c:v>4.246275E6</c:v>
                </c:pt>
                <c:pt idx="1">
                  <c:v>4.178496E6</c:v>
                </c:pt>
                <c:pt idx="2">
                  <c:v>3.705277E6</c:v>
                </c:pt>
                <c:pt idx="3">
                  <c:v>2.347464E6</c:v>
                </c:pt>
                <c:pt idx="4">
                  <c:v>1.944978E6</c:v>
                </c:pt>
                <c:pt idx="5">
                  <c:v>1.825231E6</c:v>
                </c:pt>
                <c:pt idx="6">
                  <c:v>1.708687E6</c:v>
                </c:pt>
                <c:pt idx="7">
                  <c:v>1.428853E6</c:v>
                </c:pt>
                <c:pt idx="8">
                  <c:v>1.317452E6</c:v>
                </c:pt>
                <c:pt idx="9">
                  <c:v>1.259613E6</c:v>
                </c:pt>
                <c:pt idx="10">
                  <c:v>1.054107E6</c:v>
                </c:pt>
                <c:pt idx="11">
                  <c:v>866210.0</c:v>
                </c:pt>
                <c:pt idx="12">
                  <c:v>613507.0</c:v>
                </c:pt>
                <c:pt idx="13">
                  <c:v>387812.0</c:v>
                </c:pt>
                <c:pt idx="14">
                  <c:v>359496.0</c:v>
                </c:pt>
                <c:pt idx="15">
                  <c:v>322961.0</c:v>
                </c:pt>
                <c:pt idx="16">
                  <c:v>297149.0</c:v>
                </c:pt>
                <c:pt idx="17">
                  <c:v>296443.0</c:v>
                </c:pt>
                <c:pt idx="18">
                  <c:v>292620.0</c:v>
                </c:pt>
                <c:pt idx="19">
                  <c:v>288166.0</c:v>
                </c:pt>
                <c:pt idx="20">
                  <c:v>285328.0</c:v>
                </c:pt>
                <c:pt idx="21">
                  <c:v>244276.0</c:v>
                </c:pt>
                <c:pt idx="22">
                  <c:v>242900.0</c:v>
                </c:pt>
                <c:pt idx="23">
                  <c:v>211616.0</c:v>
                </c:pt>
                <c:pt idx="24">
                  <c:v>173230.0</c:v>
                </c:pt>
                <c:pt idx="25">
                  <c:v>163956.0</c:v>
                </c:pt>
                <c:pt idx="26">
                  <c:v>95708.0</c:v>
                </c:pt>
                <c:pt idx="27">
                  <c:v>90649.0</c:v>
                </c:pt>
                <c:pt idx="28">
                  <c:v>87662.0</c:v>
                </c:pt>
                <c:pt idx="29">
                  <c:v>73795.0</c:v>
                </c:pt>
                <c:pt idx="30">
                  <c:v>72887.0</c:v>
                </c:pt>
                <c:pt idx="31">
                  <c:v>59429.0</c:v>
                </c:pt>
                <c:pt idx="32">
                  <c:v>56279.0</c:v>
                </c:pt>
                <c:pt idx="33">
                  <c:v>31567.0</c:v>
                </c:pt>
                <c:pt idx="34">
                  <c:v>31188.0</c:v>
                </c:pt>
                <c:pt idx="35">
                  <c:v>21172.0</c:v>
                </c:pt>
                <c:pt idx="36">
                  <c:v>20909.0</c:v>
                </c:pt>
                <c:pt idx="37">
                  <c:v>17455.0</c:v>
                </c:pt>
                <c:pt idx="38">
                  <c:v>16770.0</c:v>
                </c:pt>
                <c:pt idx="39">
                  <c:v>14591.0</c:v>
                </c:pt>
                <c:pt idx="40">
                  <c:v>10126.0</c:v>
                </c:pt>
                <c:pt idx="41">
                  <c:v>9851.0</c:v>
                </c:pt>
                <c:pt idx="42">
                  <c:v>7704.0</c:v>
                </c:pt>
                <c:pt idx="43">
                  <c:v>3327.0</c:v>
                </c:pt>
                <c:pt idx="44">
                  <c:v>3263.0</c:v>
                </c:pt>
                <c:pt idx="45">
                  <c:v>3183.0</c:v>
                </c:pt>
                <c:pt idx="46">
                  <c:v>2452.0</c:v>
                </c:pt>
                <c:pt idx="47">
                  <c:v>2337.0</c:v>
                </c:pt>
                <c:pt idx="48">
                  <c:v>1536.0</c:v>
                </c:pt>
                <c:pt idx="49">
                  <c:v>1432.0</c:v>
                </c:pt>
                <c:pt idx="50">
                  <c:v>1350.0</c:v>
                </c:pt>
                <c:pt idx="51">
                  <c:v>960.0</c:v>
                </c:pt>
                <c:pt idx="52">
                  <c:v>955.0</c:v>
                </c:pt>
                <c:pt idx="53">
                  <c:v>911.0</c:v>
                </c:pt>
                <c:pt idx="54">
                  <c:v>619.0</c:v>
                </c:pt>
                <c:pt idx="55">
                  <c:v>585.0</c:v>
                </c:pt>
                <c:pt idx="56">
                  <c:v>553.0</c:v>
                </c:pt>
              </c:numCache>
            </c:numRef>
          </c:val>
        </c:ser>
        <c:marker val="1"/>
        <c:axId val="634148488"/>
        <c:axId val="633893544"/>
      </c:lineChart>
      <c:catAx>
        <c:axId val="634148488"/>
        <c:scaling>
          <c:orientation val="maxMin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33893544"/>
        <c:crosses val="autoZero"/>
        <c:auto val="1"/>
        <c:lblAlgn val="ctr"/>
        <c:lblOffset val="100"/>
        <c:tickLblSkip val="10"/>
        <c:tickMarkSkip val="1"/>
      </c:catAx>
      <c:valAx>
        <c:axId val="633893544"/>
        <c:scaling>
          <c:orientation val="minMax"/>
        </c:scaling>
        <c:axPos val="r"/>
        <c:majorGridlines/>
        <c:numFmt formatCode="#,##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3414848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5176-B640-48EC-9DAA-2BEF1CE70D7B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927AE-4ABE-4193-8C97-BE05A7F8F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gif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0491"/>
            <a:ext cx="7772400" cy="1084261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45576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28852" y="3714752"/>
            <a:ext cx="6400800" cy="1752600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2800">
                <a:solidFill>
                  <a:srgbClr val="4557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      </a:t>
            </a:r>
            <a:endParaRPr lang="ru-RU" dirty="0"/>
          </a:p>
        </p:txBody>
      </p:sp>
      <p:pic>
        <p:nvPicPr>
          <p:cNvPr id="8" name="Рисунок 7" descr="C:\Users\lmurina\Desktop\elements\logo-01.jpg"/>
          <p:cNvPicPr/>
          <p:nvPr userDrawn="1"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2841479" cy="18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\\pdc\UC-MRC\1. О компании\1.7 Фирменный стиль\elements\poloska_s_kvadratom-01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391200"/>
            <a:ext cx="6643734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4"/>
          </p:nvPr>
        </p:nvSpPr>
        <p:spPr>
          <a:xfrm>
            <a:off x="457200" y="1213200"/>
            <a:ext cx="5329246" cy="23586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15"/>
          </p:nvPr>
        </p:nvSpPr>
        <p:spPr>
          <a:xfrm>
            <a:off x="6000760" y="1214422"/>
            <a:ext cx="2681278" cy="23574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6"/>
          </p:nvPr>
        </p:nvSpPr>
        <p:spPr>
          <a:xfrm>
            <a:off x="457200" y="3786190"/>
            <a:ext cx="5329246" cy="23505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7"/>
          </p:nvPr>
        </p:nvSpPr>
        <p:spPr>
          <a:xfrm>
            <a:off x="6000760" y="3786190"/>
            <a:ext cx="2681278" cy="23422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4"/>
          </p:nvPr>
        </p:nvSpPr>
        <p:spPr>
          <a:xfrm>
            <a:off x="457200" y="1213200"/>
            <a:ext cx="5329246" cy="23586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15"/>
          </p:nvPr>
        </p:nvSpPr>
        <p:spPr>
          <a:xfrm>
            <a:off x="6000760" y="1214422"/>
            <a:ext cx="2681278" cy="23574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6"/>
          </p:nvPr>
        </p:nvSpPr>
        <p:spPr>
          <a:xfrm>
            <a:off x="457200" y="3786190"/>
            <a:ext cx="8258204" cy="23505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4"/>
          </p:nvPr>
        </p:nvSpPr>
        <p:spPr>
          <a:xfrm>
            <a:off x="457200" y="1213200"/>
            <a:ext cx="5329246" cy="49304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15"/>
          </p:nvPr>
        </p:nvSpPr>
        <p:spPr>
          <a:xfrm>
            <a:off x="6000760" y="1214422"/>
            <a:ext cx="2681278" cy="23574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7"/>
          </p:nvPr>
        </p:nvSpPr>
        <p:spPr>
          <a:xfrm>
            <a:off x="6000760" y="3786190"/>
            <a:ext cx="2681278" cy="23422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" y="188913"/>
            <a:ext cx="7512050" cy="708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4150" y="1371600"/>
            <a:ext cx="431165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1165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" y="188913"/>
            <a:ext cx="7512050" cy="708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84150" y="1371600"/>
            <a:ext cx="4311650" cy="48006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31165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600" y="1371600"/>
            <a:ext cx="8775700" cy="220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183600" y="3733800"/>
            <a:ext cx="87757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0491"/>
            <a:ext cx="7772400" cy="1084261"/>
          </a:xfr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14480" y="3714752"/>
            <a:ext cx="6715172" cy="1752600"/>
          </a:xfrm>
        </p:spPr>
        <p:txBody>
          <a:bodyPr>
            <a:normAutofit/>
          </a:bodyPr>
          <a:lstStyle>
            <a:lvl1pPr marL="0" indent="0" algn="r">
              <a:buSzPct val="70000"/>
              <a:buFontTx/>
              <a:buBlip>
                <a:blip r:embed="rId2"/>
              </a:buBlip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Образец подзаголовка      </a:t>
            </a:r>
            <a:endParaRPr lang="ru-RU" dirty="0"/>
          </a:p>
        </p:txBody>
      </p:sp>
      <p:pic>
        <p:nvPicPr>
          <p:cNvPr id="9" name="Рисунок 8" descr="C:\Users\lmurina\Desktop\elements\logo-01.jpg"/>
          <p:cNvPicPr/>
          <p:nvPr userDrawn="1"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2841479" cy="18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pdc\UC-MRC\1. О компании\1.7 Фирменный стиль\elements\poloska_s_kvadratom-01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01656" y="3391200"/>
            <a:ext cx="7299434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3200"/>
            <a:ext cx="8226000" cy="491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15338" y="6350023"/>
            <a:ext cx="4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D1C24"/>
                </a:solidFill>
                <a:latin typeface="Franklin Gothic Medium" pitchFamily="34" charset="0"/>
              </a:defRPr>
            </a:lvl1pPr>
          </a:lstStyle>
          <a:p>
            <a:fld id="{5F9478D6-70E4-4320-9699-0CF4D06C5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3200"/>
            <a:ext cx="4038600" cy="491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38600" cy="491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457200" y="1213200"/>
            <a:ext cx="8226000" cy="3144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6000" cy="16430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457200" y="1213200"/>
            <a:ext cx="8226000" cy="15014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6000" cy="321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3200"/>
            <a:ext cx="5329246" cy="491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214422"/>
            <a:ext cx="2681278" cy="491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4"/>
          </p:nvPr>
        </p:nvSpPr>
        <p:spPr>
          <a:xfrm>
            <a:off x="457200" y="1213200"/>
            <a:ext cx="5329246" cy="23586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15"/>
          </p:nvPr>
        </p:nvSpPr>
        <p:spPr>
          <a:xfrm>
            <a:off x="6000760" y="1214422"/>
            <a:ext cx="2681278" cy="23574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6"/>
          </p:nvPr>
        </p:nvSpPr>
        <p:spPr>
          <a:xfrm>
            <a:off x="457200" y="3786190"/>
            <a:ext cx="8258204" cy="23505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4"/>
          </p:nvPr>
        </p:nvSpPr>
        <p:spPr>
          <a:xfrm>
            <a:off x="3357554" y="1213200"/>
            <a:ext cx="5329246" cy="23586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6"/>
          </p:nvPr>
        </p:nvSpPr>
        <p:spPr>
          <a:xfrm>
            <a:off x="3357554" y="3786190"/>
            <a:ext cx="5329246" cy="23505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Содержимое 3"/>
          <p:cNvSpPr>
            <a:spLocks noGrp="1"/>
          </p:cNvSpPr>
          <p:nvPr>
            <p:ph sz="half" idx="18"/>
          </p:nvPr>
        </p:nvSpPr>
        <p:spPr>
          <a:xfrm>
            <a:off x="461962" y="1214422"/>
            <a:ext cx="2681278" cy="491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19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1"/>
            <a:ext cx="8226000" cy="49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15338" y="6350023"/>
            <a:ext cx="4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D1C24"/>
                </a:solidFill>
                <a:latin typeface="Franklin Gothic Medium" pitchFamily="34" charset="0"/>
              </a:defRPr>
            </a:lvl1pPr>
          </a:lstStyle>
          <a:p>
            <a:fld id="{5F9478D6-70E4-4320-9699-0CF4D06C578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C:\Users\lmurina\Desktop\elements\logo-01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8392" y="164461"/>
            <a:ext cx="1389888" cy="90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pdc\UC-MRC\1. О компании\1.7 Фирменный стиль\elements\poloska-01.eps"/>
          <p:cNvPicPr/>
          <p:nvPr/>
        </p:nvPicPr>
        <p:blipFill>
          <a:blip r:embed="rId18"/>
          <a:srcRect l="9162" b="7122"/>
          <a:stretch>
            <a:fillRect/>
          </a:stretch>
        </p:blipFill>
        <p:spPr bwMode="auto">
          <a:xfrm>
            <a:off x="500034" y="642918"/>
            <a:ext cx="7072362" cy="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500034" y="6286520"/>
            <a:ext cx="7858180" cy="500066"/>
            <a:chOff x="500034" y="6215082"/>
            <a:chExt cx="7286676" cy="500066"/>
          </a:xfrm>
        </p:grpSpPr>
        <p:pic>
          <p:nvPicPr>
            <p:cNvPr id="12" name="Рисунок 11" descr="\\pdc\UC-MRC\1. О компании\1.7 Фирменный стиль\elements\poloska-01.eps"/>
            <p:cNvPicPr/>
            <p:nvPr userDrawn="1"/>
          </p:nvPicPr>
          <p:blipFill>
            <a:blip r:embed="rId18"/>
            <a:srcRect l="9162" b="7122"/>
            <a:stretch>
              <a:fillRect/>
            </a:stretch>
          </p:blipFill>
          <p:spPr bwMode="auto">
            <a:xfrm>
              <a:off x="500034" y="6215082"/>
              <a:ext cx="7215238" cy="40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\\pdc\UC-MRC\1. О компании\1.7 Фирменный стиль\elements\kvadrat-01-01.eps"/>
            <p:cNvPicPr/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286644" y="6215082"/>
              <a:ext cx="5000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8" r:id="rId2"/>
    <p:sldLayoutId id="2147483673" r:id="rId3"/>
    <p:sldLayoutId id="2147483675" r:id="rId4"/>
    <p:sldLayoutId id="2147483676" r:id="rId5"/>
    <p:sldLayoutId id="2147483689" r:id="rId6"/>
    <p:sldLayoutId id="2147483679" r:id="rId7"/>
    <p:sldLayoutId id="2147483682" r:id="rId8"/>
    <p:sldLayoutId id="2147483685" r:id="rId9"/>
    <p:sldLayoutId id="2147483686" r:id="rId10"/>
    <p:sldLayoutId id="2147483693" r:id="rId11"/>
    <p:sldLayoutId id="2147483692" r:id="rId12"/>
    <p:sldLayoutId id="2147483690" r:id="rId13"/>
    <p:sldLayoutId id="2147483691" r:id="rId14"/>
    <p:sldLayoutId id="214748369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5576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SzPct val="65000"/>
        <a:buFontTx/>
        <a:buBlip>
          <a:blip r:embed="rId20"/>
        </a:buBlip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Дорожная карта киноотрасли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28852" y="3714752"/>
            <a:ext cx="6400800" cy="2152648"/>
          </a:xfrm>
        </p:spPr>
        <p:txBody>
          <a:bodyPr>
            <a:normAutofit/>
          </a:bodyPr>
          <a:lstStyle/>
          <a:p>
            <a:r>
              <a:rPr lang="ru-RU" b="1" dirty="0" smtClean="0"/>
              <a:t>Олег Иванов</a:t>
            </a:r>
          </a:p>
          <a:p>
            <a:endParaRPr lang="ru-RU" b="1" dirty="0" smtClean="0"/>
          </a:p>
          <a:p>
            <a:r>
              <a:rPr lang="ru-RU" b="1" dirty="0" smtClean="0"/>
              <a:t>Санкт-Петербург</a:t>
            </a:r>
          </a:p>
          <a:p>
            <a:r>
              <a:rPr lang="ru-RU" sz="1946" b="1" dirty="0" smtClean="0"/>
              <a:t>18 сентября 2012 </a:t>
            </a:r>
            <a:endParaRPr lang="ru-RU" sz="1946" dirty="0"/>
          </a:p>
        </p:txBody>
      </p:sp>
      <p:pic>
        <p:nvPicPr>
          <p:cNvPr id="6" name="Picture 5" descr="квадр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85728"/>
            <a:ext cx="1723880" cy="153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прокатных категорий фильмов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2192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20574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28956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7338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45720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5410200"/>
            <a:ext cx="838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7841" y="1824335"/>
            <a:ext cx="3063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Более 1 млн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5368" y="3429000"/>
            <a:ext cx="406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От 100 тыс до 1 млн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1957" y="5100935"/>
            <a:ext cx="340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Менее 100 тыс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7400" y="1219200"/>
            <a:ext cx="1066800" cy="16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78105" dist="149987" dir="29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ru-RU" sz="4000" dirty="0"/>
          </a:p>
        </p:txBody>
      </p:sp>
      <p:sp>
        <p:nvSpPr>
          <p:cNvPr id="19" name="Rounded Rectangle 18"/>
          <p:cNvSpPr/>
          <p:nvPr/>
        </p:nvSpPr>
        <p:spPr>
          <a:xfrm>
            <a:off x="5867400" y="2895600"/>
            <a:ext cx="1066800" cy="16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78105" dist="149987" dir="29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</a:t>
            </a:r>
            <a:endParaRPr lang="ru-RU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5867400" y="4572000"/>
            <a:ext cx="1066800" cy="16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78105" dist="149987" dir="29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1981200"/>
            <a:ext cx="171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Массовое кино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35168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«Среднее кино»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4992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Ограниченный прокат</a:t>
            </a:r>
            <a:endParaRPr lang="ru-RU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0" y="2895600"/>
            <a:ext cx="426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1293812"/>
            <a:ext cx="426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0" y="4570412"/>
            <a:ext cx="426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6096000"/>
            <a:ext cx="426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Категории посещаемости фильмов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04009"/>
          <a:ext cx="8229599" cy="35451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7200"/>
                <a:gridCol w="2667000"/>
                <a:gridCol w="1066800"/>
                <a:gridCol w="914400"/>
                <a:gridCol w="1143000"/>
                <a:gridCol w="838200"/>
                <a:gridCol w="1142999"/>
              </a:tblGrid>
              <a:tr h="844849">
                <a:tc>
                  <a:txBody>
                    <a:bodyPr/>
                    <a:lstStyle/>
                    <a:p>
                      <a:pPr marL="90000"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dirty="0" smtClean="0"/>
                        <a:t>Прокатная категория  Число зрителей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90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Отечеств.</a:t>
                      </a:r>
                      <a:r>
                        <a:rPr lang="ru-RU" sz="1800" baseline="0" dirty="0" smtClean="0"/>
                        <a:t> фильмы</a:t>
                      </a:r>
                      <a:endParaRPr lang="ru-RU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90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Доля</a:t>
                      </a:r>
                      <a:endParaRPr lang="ru-RU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90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Зрители, млн. чел.</a:t>
                      </a:r>
                      <a:endParaRPr lang="ru-RU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90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Доля</a:t>
                      </a:r>
                      <a:endParaRPr lang="ru-RU" sz="18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90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Средние сборы, </a:t>
                      </a:r>
                      <a:r>
                        <a:rPr lang="en-US" sz="1800" dirty="0" smtClean="0"/>
                        <a:t>$ </a:t>
                      </a:r>
                      <a:r>
                        <a:rPr lang="ru-RU" sz="1800" dirty="0" smtClean="0"/>
                        <a:t>млн</a:t>
                      </a:r>
                      <a:endParaRPr lang="ru-RU" sz="1800" dirty="0"/>
                    </a:p>
                  </a:txBody>
                  <a:tcPr marL="0" marR="0" marT="46800" marB="46800" anchor="ctr"/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Более 2 млн зрителей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14,5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47%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25</a:t>
                      </a:r>
                      <a:r>
                        <a:rPr lang="en-US" sz="2000" u="none" strike="noStrike" dirty="0" smtClean="0"/>
                        <a:t>,</a:t>
                      </a:r>
                      <a:r>
                        <a:rPr lang="ru-RU" sz="2000" u="none" strike="noStrike" dirty="0" smtClean="0"/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1 до 2 млн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10,5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10,5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500 тыс до 1 млн 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/>
                        <a:t>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1,5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5</a:t>
                      </a:r>
                      <a:r>
                        <a:rPr lang="en-US" sz="2000" u="none" strike="noStrike" dirty="0" smtClean="0"/>
                        <a:t>,</a:t>
                      </a:r>
                      <a:r>
                        <a:rPr lang="ru-RU" sz="2000" u="none" strike="noStrike" dirty="0" smtClean="0"/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100 до 500 тыс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23</a:t>
                      </a:r>
                      <a:r>
                        <a:rPr lang="en-US" sz="2000" u="none" strike="noStrike" dirty="0" smtClean="0"/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3</a:t>
                      </a:r>
                      <a:r>
                        <a:rPr lang="en-US" sz="2000" u="none" strike="noStrike" dirty="0" smtClean="0"/>
                        <a:t>,5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11</a:t>
                      </a:r>
                      <a:r>
                        <a:rPr lang="en-US" sz="2000" u="none" strike="noStrike" dirty="0" smtClean="0"/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</a:t>
                      </a:r>
                      <a:r>
                        <a:rPr lang="en-US" sz="2000" u="none" strike="noStrike" dirty="0" smtClean="0"/>
                        <a:t>,</a:t>
                      </a:r>
                      <a:r>
                        <a:rPr lang="ru-RU" sz="2000" u="none" strike="noStrike" dirty="0" smtClean="0"/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20 до 100 тыс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19%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0,6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0,</a:t>
                      </a:r>
                      <a:r>
                        <a:rPr lang="ru-RU" sz="2000" u="none" strike="noStrike" dirty="0" smtClean="0"/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/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Менее 20 тыс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35%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/>
                        <a:t>0,1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0</a:t>
                      </a:r>
                      <a:r>
                        <a:rPr lang="ru-RU" sz="2000" u="none" strike="noStrike" dirty="0" smtClean="0"/>
                        <a:t>,3</a:t>
                      </a:r>
                      <a:r>
                        <a:rPr lang="en-US" sz="2000" u="none" strike="noStrike" dirty="0" smtClean="0"/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/>
                        <a:t>0,</a:t>
                      </a:r>
                      <a:r>
                        <a:rPr lang="ru-RU" sz="2000" u="none" strike="noStrike" dirty="0" smtClean="0"/>
                        <a:t>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18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u="none" strike="noStrike" noProof="0" dirty="0" smtClean="0"/>
                        <a:t>Всего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108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/>
                        <a:t>57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432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/>
                        <a:t>100</a:t>
                      </a:r>
                      <a:r>
                        <a:rPr lang="en-US" sz="2000" b="1" u="none" strike="noStrike" dirty="0" smtClean="0"/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/>
                        <a:t>30,8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/>
                        <a:t>100</a:t>
                      </a:r>
                      <a:r>
                        <a:rPr lang="en-US" sz="2000" b="1" u="none" strike="noStrike" dirty="0" smtClean="0"/>
                        <a:t>%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32400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95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прокате 2011 года четыре</a:t>
            </a:r>
            <a:r>
              <a:rPr lang="en-US" dirty="0" smtClean="0"/>
              <a:t> </a:t>
            </a:r>
            <a:r>
              <a:rPr lang="ru-RU" dirty="0" smtClean="0"/>
              <a:t>лучших отечественных фильма посетили 47</a:t>
            </a:r>
            <a:r>
              <a:rPr lang="en-US" dirty="0" smtClean="0"/>
              <a:t>% </a:t>
            </a:r>
            <a:r>
              <a:rPr lang="ru-RU" dirty="0" smtClean="0"/>
              <a:t>зрителей</a:t>
            </a:r>
            <a:r>
              <a:rPr lang="en-US" dirty="0" smtClean="0"/>
              <a:t>,</a:t>
            </a:r>
            <a:r>
              <a:rPr lang="ru-RU" dirty="0" smtClean="0"/>
              <a:t> 11 фильмов (или 19</a:t>
            </a:r>
            <a:r>
              <a:rPr lang="en-US" dirty="0" smtClean="0"/>
              <a:t>%</a:t>
            </a:r>
            <a:r>
              <a:rPr lang="ru-RU" dirty="0" smtClean="0"/>
              <a:t> выпуска)</a:t>
            </a:r>
            <a:r>
              <a:rPr lang="en-US" dirty="0" smtClean="0"/>
              <a:t> </a:t>
            </a:r>
            <a:r>
              <a:rPr lang="ru-RU" dirty="0" smtClean="0"/>
              <a:t>собрали 81</a:t>
            </a:r>
            <a:r>
              <a:rPr lang="en-US" dirty="0" smtClean="0"/>
              <a:t>% </a:t>
            </a:r>
            <a:r>
              <a:rPr lang="ru-RU" dirty="0" smtClean="0"/>
              <a:t>зрителей. При этом 31 фильм (или 54</a:t>
            </a:r>
            <a:r>
              <a:rPr lang="en-US" dirty="0" smtClean="0"/>
              <a:t>%</a:t>
            </a:r>
            <a:r>
              <a:rPr lang="ru-RU" dirty="0" smtClean="0"/>
              <a:t> выпуска</a:t>
            </a:r>
            <a:r>
              <a:rPr lang="en-US" dirty="0" smtClean="0"/>
              <a:t>) </a:t>
            </a:r>
            <a:r>
              <a:rPr lang="ru-RU" dirty="0" smtClean="0"/>
              <a:t>собрал 2</a:t>
            </a:r>
            <a:r>
              <a:rPr lang="en-US" dirty="0" smtClean="0"/>
              <a:t>% </a:t>
            </a:r>
            <a:r>
              <a:rPr lang="ru-RU" dirty="0" smtClean="0"/>
              <a:t>зрителей отечественного кино, 20 худших по посещаемости фильмов (или 35</a:t>
            </a:r>
            <a:r>
              <a:rPr lang="en-US" dirty="0" smtClean="0"/>
              <a:t>%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собрали в прокате в совокупности 100 тыс. зрителей (0</a:t>
            </a:r>
            <a:r>
              <a:rPr lang="en-US" dirty="0" smtClean="0"/>
              <a:t>,</a:t>
            </a:r>
            <a:r>
              <a:rPr lang="ru-RU" dirty="0" smtClean="0"/>
              <a:t>3</a:t>
            </a:r>
            <a:r>
              <a:rPr lang="en-US" dirty="0" smtClean="0"/>
              <a:t>%)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519748" y="4614446"/>
            <a:ext cx="2537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Источник: </a:t>
            </a:r>
            <a:r>
              <a:rPr lang="en-US" sz="1600" i="1" dirty="0" smtClean="0"/>
              <a:t>Movie Research</a:t>
            </a:r>
            <a:endParaRPr lang="ru-RU" sz="16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057400"/>
            <a:ext cx="304800" cy="304800"/>
          </a:xfrm>
          <a:prstGeom prst="roundRect">
            <a:avLst/>
          </a:prstGeom>
          <a:effectLst>
            <a:outerShdw blurRad="40000" dist="86487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2438400"/>
            <a:ext cx="304800" cy="304800"/>
          </a:xfrm>
          <a:prstGeom prst="roundRect">
            <a:avLst/>
          </a:prstGeom>
          <a:effectLst>
            <a:outerShdw blurRad="40000" dist="86487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" y="2819400"/>
            <a:ext cx="304800" cy="304800"/>
          </a:xfrm>
          <a:prstGeom prst="roundRect">
            <a:avLst/>
          </a:prstGeom>
          <a:effectLst>
            <a:outerShdw blurRad="40000" dist="86487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533400" y="3200400"/>
            <a:ext cx="304800" cy="304800"/>
          </a:xfrm>
          <a:prstGeom prst="roundRect">
            <a:avLst/>
          </a:prstGeom>
          <a:effectLst>
            <a:outerShdw blurRad="40000" dist="86487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0" y="3581400"/>
            <a:ext cx="304800" cy="304800"/>
          </a:xfrm>
          <a:prstGeom prst="roundRect">
            <a:avLst/>
          </a:prstGeom>
          <a:effectLst>
            <a:outerShdw blurRad="40000" dist="86487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" y="3962400"/>
            <a:ext cx="304800" cy="304800"/>
          </a:xfrm>
          <a:prstGeom prst="roundRect">
            <a:avLst/>
          </a:prstGeom>
          <a:effectLst>
            <a:outerShdw blurRad="40000" dist="86487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фильмов по категориям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1"/>
          <a:ext cx="8382000" cy="43977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0800"/>
                <a:gridCol w="5791200"/>
              </a:tblGrid>
              <a:tr h="427446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dirty="0" smtClean="0"/>
                        <a:t>Категория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Примеры отечественных фильмов </a:t>
                      </a:r>
                      <a:endParaRPr lang="ru-RU" sz="2000" dirty="0"/>
                    </a:p>
                  </a:txBody>
                  <a:tcPr marL="108000" marR="108000" marT="46800" marB="46800" anchor="ctr"/>
                </a:tc>
              </a:tr>
              <a:tr h="618739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Более 2 млн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/>
                      <a:r>
                        <a:rPr lang="ru-RU" sz="1800" kern="1200" dirty="0" smtClean="0"/>
                        <a:t>Высоцкий. Спасибо, что живой</a:t>
                      </a:r>
                      <a:r>
                        <a:rPr lang="en-US" sz="1800" kern="1200" dirty="0" smtClean="0"/>
                        <a:t>,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ru-RU" sz="1800" kern="1200" dirty="0" smtClean="0"/>
                        <a:t>Ёлки 2</a:t>
                      </a:r>
                      <a:r>
                        <a:rPr lang="en-US" sz="1800" kern="1200" dirty="0" smtClean="0"/>
                        <a:t>,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ru-RU" sz="1800" kern="1200" dirty="0" smtClean="0"/>
                        <a:t>Иван Царевич и Серый Волк</a:t>
                      </a:r>
                      <a:r>
                        <a:rPr lang="en-US" sz="1800" kern="1200" dirty="0" smtClean="0"/>
                        <a:t>,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ru-RU" sz="1800" kern="1200" dirty="0" smtClean="0"/>
                        <a:t>О чём ещё говорят мужчины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  <a:tr h="618739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1 до 2 млн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/>
                      <a:r>
                        <a:rPr lang="ru-RU" sz="1800" kern="1200" dirty="0" smtClean="0"/>
                        <a:t>Бой с тенью 3D: Последний раунд,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Выкрутасы,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Самый лучший фильм 3-ДЭ,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Смешарики. Начало,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Беременный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  <a:tr h="427446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500 тыс до 1 млн</a:t>
                      </a: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/>
                      <a:r>
                        <a:rPr lang="ru-RU" sz="1800" kern="1200" dirty="0" smtClean="0"/>
                        <a:t>All inclusive, или Всё включено,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Generation П</a:t>
                      </a:r>
                      <a:endParaRPr lang="ru-RU" dirty="0"/>
                    </a:p>
                  </a:txBody>
                  <a:tcPr marL="108000" marR="108000" marT="46800" marB="46800" anchor="ctr"/>
                </a:tc>
              </a:tr>
              <a:tr h="618739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100 до 500 тыс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/>
                      <a:r>
                        <a:rPr lang="ru-RU" sz="1800" kern="1200" dirty="0" smtClean="0"/>
                        <a:t>Бабло,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Свадьба по обмену,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Пять невест,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Мастер и Маргарита,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На крючке!,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Реальная сказка,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Пирамммида, Утомленные солнцем 2: Цитадель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  <a:tr h="618739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20 до 100 тыс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/>
                      <a:r>
                        <a:rPr lang="ru-RU" sz="1800" kern="1200" dirty="0" smtClean="0"/>
                        <a:t>Елена,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Неадекватные люди,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2 дня,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Жила-была одна баба,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Суперменеджер, или Мотыга судьбы,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Дом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  <a:tr h="699614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Менее 20 тыс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/>
                      <a:r>
                        <a:rPr lang="ru-RU" sz="1800" kern="1200" dirty="0" smtClean="0"/>
                        <a:t>Без мужчин, Самка,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Сибирь. Монамур,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Мишень,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Охотник,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Калачи,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Громозека, Мой папа – Барышников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Примечание</a:t>
            </a:r>
            <a:r>
              <a:rPr lang="ru-RU" sz="1600" dirty="0" smtClean="0"/>
              <a:t>. Примеры приведены по фильмам, выпущенным в прокат в 2011 году. В таблице указаны не все фильмы, входящие в данную категорию.</a:t>
            </a:r>
            <a:endParaRPr lang="ru-RU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676400"/>
            <a:ext cx="304800" cy="304800"/>
          </a:xfrm>
          <a:prstGeom prst="roundRect">
            <a:avLst/>
          </a:prstGeom>
          <a:effectLst>
            <a:outerShdw blurRad="40000" dist="86487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286000"/>
            <a:ext cx="304800" cy="304800"/>
          </a:xfrm>
          <a:prstGeom prst="roundRect">
            <a:avLst/>
          </a:prstGeom>
          <a:effectLst>
            <a:outerShdw blurRad="40000" dist="86487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2819400"/>
            <a:ext cx="304800" cy="304800"/>
          </a:xfrm>
          <a:prstGeom prst="roundRect">
            <a:avLst/>
          </a:prstGeom>
          <a:effectLst>
            <a:outerShdw blurRad="40000" dist="86487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3505200"/>
            <a:ext cx="304800" cy="304800"/>
          </a:xfrm>
          <a:prstGeom prst="roundRect">
            <a:avLst/>
          </a:prstGeom>
          <a:effectLst>
            <a:outerShdw blurRad="40000" dist="86487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4267200"/>
            <a:ext cx="304800" cy="304800"/>
          </a:xfrm>
          <a:prstGeom prst="roundRect">
            <a:avLst/>
          </a:prstGeom>
          <a:effectLst>
            <a:outerShdw blurRad="40000" dist="86487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4953000"/>
            <a:ext cx="304800" cy="304800"/>
          </a:xfrm>
          <a:prstGeom prst="roundRect">
            <a:avLst/>
          </a:prstGeom>
          <a:effectLst>
            <a:outerShdw blurRad="40000" dist="86487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Качественная оценка категорий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1"/>
          <a:ext cx="8153400" cy="519096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6400"/>
                <a:gridCol w="1066800"/>
                <a:gridCol w="5410200"/>
              </a:tblGrid>
              <a:tr h="427446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dirty="0" smtClean="0"/>
                        <a:t>Категория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90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Число</a:t>
                      </a: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900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Примеры отечественных фильмов </a:t>
                      </a:r>
                      <a:endParaRPr lang="ru-RU" sz="2000" dirty="0"/>
                    </a:p>
                  </a:txBody>
                  <a:tcPr marL="108000" marR="108000" marT="46800" marB="46800" anchor="ctr"/>
                </a:tc>
              </a:tr>
              <a:tr h="618739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Более 1 млн зрителей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11</a:t>
                      </a:r>
                      <a:r>
                        <a:rPr lang="en-US" sz="1800" kern="1200" dirty="0" smtClean="0"/>
                        <a:t> (19%)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Наиболее</a:t>
                      </a:r>
                      <a:r>
                        <a:rPr lang="ru-RU" sz="1800" b="1" kern="1200" baseline="0" dirty="0" smtClean="0"/>
                        <a:t> успешные в прокате зрительские отечественные ф</a:t>
                      </a:r>
                      <a:r>
                        <a:rPr lang="ru-RU" sz="1800" b="1" kern="1200" dirty="0" smtClean="0"/>
                        <a:t>ильмы</a:t>
                      </a:r>
                      <a:r>
                        <a:rPr lang="ru-RU" sz="1800" kern="1200" dirty="0" smtClean="0"/>
                        <a:t>.</a:t>
                      </a:r>
                      <a:r>
                        <a:rPr lang="ru-RU" sz="1800" kern="1200" baseline="0" dirty="0" smtClean="0"/>
                        <a:t> Их должно быть не менее 20</a:t>
                      </a:r>
                      <a:r>
                        <a:rPr lang="en-US" sz="1800" kern="1200" baseline="0" dirty="0" smtClean="0"/>
                        <a:t>%</a:t>
                      </a:r>
                      <a:r>
                        <a:rPr lang="ru-RU" sz="1800" kern="1200" baseline="0" dirty="0" smtClean="0"/>
                        <a:t> выпуска.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  <a:tr h="427446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0,5 до 1 млн зрителей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(4</a:t>
                      </a:r>
                      <a:r>
                        <a:rPr lang="en-US" dirty="0" smtClean="0"/>
                        <a:t>%)</a:t>
                      </a:r>
                      <a:endParaRPr lang="ru-RU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Фильмы</a:t>
                      </a:r>
                      <a:r>
                        <a:rPr lang="en-US" sz="1800" b="1" kern="1200" dirty="0" smtClean="0"/>
                        <a:t> </a:t>
                      </a:r>
                      <a:r>
                        <a:rPr lang="ru-RU" sz="1800" b="1" kern="1200" dirty="0" smtClean="0"/>
                        <a:t>среднего прокатного потенциала, жанровое кино</a:t>
                      </a:r>
                      <a:r>
                        <a:rPr lang="ru-RU" sz="1800" kern="1200" dirty="0" smtClean="0"/>
                        <a:t>. В</a:t>
                      </a:r>
                      <a:r>
                        <a:rPr lang="ru-RU" sz="1800" kern="1200" baseline="0" dirty="0" smtClean="0"/>
                        <a:t> эту категорию попали фильмы, </a:t>
                      </a:r>
                      <a:r>
                        <a:rPr lang="ru-RU" sz="1800" kern="1200" dirty="0" smtClean="0"/>
                        <a:t>которые для своего уровня качества и жанра достигли относительно высоких результатов проката. Необходимо </a:t>
                      </a:r>
                      <a:r>
                        <a:rPr lang="ru-RU" sz="1800" kern="1200" baseline="0" dirty="0" smtClean="0"/>
                        <a:t>не менее 1</a:t>
                      </a:r>
                      <a:r>
                        <a:rPr lang="en-US" sz="1800" kern="1200" baseline="0" dirty="0" smtClean="0"/>
                        <a:t>5%</a:t>
                      </a:r>
                      <a:r>
                        <a:rPr lang="ru-RU" sz="1800" kern="1200" baseline="0" dirty="0" smtClean="0"/>
                        <a:t> выпуска.</a:t>
                      </a:r>
                      <a:endParaRPr lang="ru-RU" dirty="0"/>
                    </a:p>
                  </a:txBody>
                  <a:tcPr marL="108000" marR="108000" marT="46800" marB="46800" anchor="ctr"/>
                </a:tc>
              </a:tr>
              <a:tr h="618739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От 100 до 500 тыс зрителей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13 (23</a:t>
                      </a:r>
                      <a:r>
                        <a:rPr lang="en-US" sz="1800" kern="1200" dirty="0" smtClean="0"/>
                        <a:t>%)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Фильмы-неудачники в прокате</a:t>
                      </a:r>
                      <a:r>
                        <a:rPr lang="ru-RU" sz="1800" kern="1200" dirty="0" smtClean="0"/>
                        <a:t>, которые по разным причинам не получили широкого проката</a:t>
                      </a:r>
                      <a:r>
                        <a:rPr lang="ru-RU" sz="1800" kern="1200" baseline="0" dirty="0" smtClean="0"/>
                        <a:t> и показали результаты ниже ожидаемых. В этой категории будет объективно находиться до 25</a:t>
                      </a:r>
                      <a:r>
                        <a:rPr lang="en-US" sz="1800" kern="1200" baseline="0" dirty="0" smtClean="0"/>
                        <a:t>% </a:t>
                      </a:r>
                      <a:r>
                        <a:rPr lang="ru-RU" sz="1800" kern="1200" baseline="0" dirty="0" smtClean="0"/>
                        <a:t>выпуска.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  <a:tr h="699614">
                <a:tc>
                  <a:txBody>
                    <a:bodyPr/>
                    <a:lstStyle/>
                    <a:p>
                      <a:pPr marL="9000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u="none" strike="noStrike" noProof="0" dirty="0" smtClean="0"/>
                        <a:t>Менее 100 тыс зрителей</a:t>
                      </a:r>
                      <a:endParaRPr lang="ru-RU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108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31 (54</a:t>
                      </a:r>
                      <a:r>
                        <a:rPr lang="en-US" sz="1800" kern="1200" dirty="0" smtClean="0"/>
                        <a:t>%)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Авторское</a:t>
                      </a:r>
                      <a:r>
                        <a:rPr lang="ru-RU" sz="1800" b="1" kern="1200" baseline="0" dirty="0" smtClean="0"/>
                        <a:t> и</a:t>
                      </a:r>
                      <a:r>
                        <a:rPr lang="ru-RU" sz="1800" b="1" kern="1200" dirty="0" smtClean="0"/>
                        <a:t> экспериментальное кино, кино «не для всех», кинодебюты</a:t>
                      </a:r>
                      <a:r>
                        <a:rPr lang="ru-RU" sz="1800" kern="1200" baseline="0" dirty="0" smtClean="0"/>
                        <a:t>. Сюда попадают также сверхнеудачные фильмы для массового зрителя. В этой категории не должно быть более 40</a:t>
                      </a:r>
                      <a:r>
                        <a:rPr lang="en-US" sz="1800" kern="1200" baseline="0" dirty="0" smtClean="0"/>
                        <a:t>% </a:t>
                      </a:r>
                      <a:r>
                        <a:rPr lang="ru-RU" sz="1800" kern="1200" baseline="0" dirty="0" smtClean="0"/>
                        <a:t>выпуска</a:t>
                      </a:r>
                      <a:r>
                        <a:rPr lang="en-US" sz="1800" kern="1200" baseline="0" dirty="0" smtClean="0"/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46800" marB="4680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и рекомендации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Для фильмов с посещаемостью более 1 млн. зрителей в прокате: необходимо</a:t>
            </a:r>
            <a:r>
              <a:rPr lang="ru-RU" dirty="0" smtClean="0"/>
              <a:t> увеличить их выпуск до уровня </a:t>
            </a:r>
            <a:r>
              <a:rPr lang="ru-RU" dirty="0" smtClean="0"/>
              <a:t>2</a:t>
            </a:r>
            <a:r>
              <a:rPr lang="ru-RU" dirty="0" smtClean="0"/>
              <a:t>0 </a:t>
            </a:r>
            <a:r>
              <a:rPr lang="ru-RU" dirty="0" smtClean="0"/>
              <a:t>картин в </a:t>
            </a:r>
            <a:r>
              <a:rPr lang="ru-RU" dirty="0" smtClean="0"/>
              <a:t>год.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Для фильмов с посещаемостью от 500 тыс. до 1 млн. зрителей: следует значительно увеличить число таких картин, доведя его до 8-10 фильмов в год как минимум.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b="1" dirty="0" smtClean="0"/>
              <a:t>Д</a:t>
            </a:r>
            <a:r>
              <a:rPr lang="ru-RU" dirty="0" smtClean="0"/>
              <a:t>ля фильмов с посещаемостью до 100 тыс. зрителей: необходимо предусмотреть эффективную поддержку проката 4-6 лучших авторских, экспериментальных фильмов и фильмов-дебютов, обеспечив им переход в третью категорию.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b="1" dirty="0" smtClean="0"/>
              <a:t>Фонду кино </a:t>
            </a:r>
            <a:r>
              <a:rPr lang="ru-RU" dirty="0" smtClean="0"/>
              <a:t>необходимо путем создания полноценной экспертизы кинопроектов сократить число потенциальных провалов зрительских и жанровых отечественных фильмов.</a:t>
            </a:r>
            <a:endParaRPr lang="ru-RU" dirty="0" smtClean="0"/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752600"/>
            <a:ext cx="2362200" cy="373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Стратегический анализ киноотрасли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133600"/>
            <a:ext cx="2057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Внутренний анализ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505200"/>
            <a:ext cx="2057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</a:t>
            </a:r>
          </a:p>
          <a:p>
            <a:pPr algn="ctr"/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41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AS-IS</a:t>
            </a:r>
            <a:endParaRPr lang="ru-RU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124200" y="2895600"/>
            <a:ext cx="2895600" cy="2590800"/>
          </a:xfrm>
          <a:prstGeom prst="rect">
            <a:avLst/>
          </a:prstGeom>
          <a:solidFill>
            <a:srgbClr val="CCC1DA"/>
          </a:solidFill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3505200" y="1752600"/>
            <a:ext cx="2057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целей</a:t>
            </a:r>
            <a:endParaRPr lang="ru-RU" dirty="0"/>
          </a:p>
        </p:txBody>
      </p:sp>
      <p:sp>
        <p:nvSpPr>
          <p:cNvPr id="16" name="Rounded Rectangle 15"/>
          <p:cNvSpPr/>
          <p:nvPr/>
        </p:nvSpPr>
        <p:spPr>
          <a:xfrm>
            <a:off x="3505200" y="3124200"/>
            <a:ext cx="2057400" cy="1676400"/>
          </a:xfrm>
          <a:prstGeom prst="roundRect">
            <a:avLst/>
          </a:prstGeom>
          <a:solidFill>
            <a:srgbClr val="8000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Стратегические инициативы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953000"/>
            <a:ext cx="825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TO-BE</a:t>
            </a:r>
            <a:endParaRPr lang="ru-RU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6400800" y="1752600"/>
            <a:ext cx="2362200" cy="3733800"/>
          </a:xfrm>
          <a:prstGeom prst="rect">
            <a:avLst/>
          </a:prstGeom>
          <a:solidFill>
            <a:srgbClr val="CCC1DA"/>
          </a:solidFill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2590800" y="2743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>
            <a:off x="2590800" y="4114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6" idx="0"/>
          </p:cNvCxnSpPr>
          <p:nvPr/>
        </p:nvCxnSpPr>
        <p:spPr>
          <a:xfrm rot="5400000">
            <a:off x="4343400" y="2933700"/>
            <a:ext cx="381000" cy="1588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09134" y="4953000"/>
            <a:ext cx="891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TO-DO</a:t>
            </a:r>
            <a:endParaRPr lang="ru-RU" sz="20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553200" y="2133600"/>
            <a:ext cx="2057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мер  </a:t>
            </a:r>
            <a:r>
              <a:rPr lang="en-US" dirty="0" smtClean="0">
                <a:solidFill>
                  <a:srgbClr val="FF0000"/>
                </a:solidFill>
              </a:rPr>
              <a:t>Roadmap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553200" y="3505200"/>
            <a:ext cx="2057400" cy="121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Ключевые показатели </a:t>
            </a:r>
            <a:r>
              <a:rPr lang="en-US" dirty="0" smtClean="0">
                <a:solidFill>
                  <a:srgbClr val="FF0000"/>
                </a:solidFill>
              </a:rPr>
              <a:t>Scorecard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5562600" y="4114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 rot="5400000" flipH="1" flipV="1">
            <a:off x="5562600" y="27432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90600" y="990600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Стадия 1. </a:t>
            </a:r>
          </a:p>
          <a:p>
            <a:pPr algn="ctr"/>
            <a:r>
              <a:rPr lang="ru-RU" sz="2000" b="1" dirty="0" smtClean="0"/>
              <a:t>Анализ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736698" y="990600"/>
            <a:ext cx="144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Стадия 2. </a:t>
            </a:r>
          </a:p>
          <a:p>
            <a:pPr algn="ctr"/>
            <a:r>
              <a:rPr lang="ru-RU" sz="2000" b="1" dirty="0" smtClean="0"/>
              <a:t>Разработка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67788" y="990600"/>
            <a:ext cx="1831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Стадия 3. </a:t>
            </a:r>
          </a:p>
          <a:p>
            <a:pPr algn="ctr"/>
            <a:r>
              <a:rPr lang="ru-RU" sz="2000" b="1" dirty="0" smtClean="0"/>
              <a:t>Планирование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563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Разработка стратегии отрасли включает три стадии – от анализа текущей ситуации через разработку целевого состояния к планированию и управлению по целям.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Государственная политика в киноотрасли</a:t>
            </a:r>
            <a:endParaRPr lang="ru-RU" sz="2900" dirty="0">
              <a:latin typeface="Calibri" pitchFamily="-10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государственной политики по развитию отечественной кинематографии предполагает следующие разделы: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Анализ </a:t>
            </a:r>
            <a:r>
              <a:rPr lang="ru-RU" sz="2000" dirty="0" smtClean="0"/>
              <a:t>текущего состояния и вариантный </a:t>
            </a:r>
            <a:r>
              <a:rPr lang="ru-RU" sz="2000" b="1" dirty="0" smtClean="0"/>
              <a:t>прогноз</a:t>
            </a:r>
            <a:endParaRPr lang="ru-RU" sz="2000" dirty="0" smtClean="0"/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Цели и задачи </a:t>
            </a:r>
            <a:r>
              <a:rPr lang="ru-RU" sz="2000" dirty="0" smtClean="0"/>
              <a:t>государственной политики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Принципы</a:t>
            </a:r>
            <a:r>
              <a:rPr lang="ru-RU" sz="2000" dirty="0" smtClean="0"/>
              <a:t> (раскрыты в 126-ФЗ, требуется корректировка)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Направления </a:t>
            </a:r>
            <a:r>
              <a:rPr lang="ru-RU" sz="2000" dirty="0" smtClean="0"/>
              <a:t>государственного регулирования и поддержки</a:t>
            </a:r>
            <a:endParaRPr lang="ru-RU" sz="2000" b="1" dirty="0" smtClean="0"/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Меры </a:t>
            </a:r>
            <a:r>
              <a:rPr lang="ru-RU" sz="2000" dirty="0" smtClean="0"/>
              <a:t>государственного регулирования и поддержки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Набор ключевых показателей (развитие отрасли и эффективность господдержки)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dirty="0" smtClean="0"/>
              <a:t>Среднесрочное и долгосрочное планирование по целям</a:t>
            </a:r>
          </a:p>
          <a:p>
            <a:pPr marL="720725" indent="-360363">
              <a:buSzPct val="70000"/>
              <a:buBlip>
                <a:blip r:embed="rId2"/>
              </a:buBlip>
            </a:pPr>
            <a:endParaRPr lang="ru-RU" sz="2000" dirty="0" smtClean="0"/>
          </a:p>
          <a:p>
            <a:pPr marL="720725" indent="-360363">
              <a:buSzPct val="70000"/>
              <a:buBlip>
                <a:blip r:embed="rId2"/>
              </a:buBlip>
            </a:pPr>
            <a:endParaRPr lang="ru-RU" sz="2000" dirty="0" smtClean="0"/>
          </a:p>
          <a:p>
            <a:pPr marL="720725" indent="-360363">
              <a:buSzPct val="70000"/>
              <a:buBlip>
                <a:blip r:embed="rId2"/>
              </a:buBlip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28600" y="1066800"/>
            <a:ext cx="8610600" cy="4510088"/>
            <a:chOff x="228600" y="900542"/>
            <a:chExt cx="8610601" cy="450965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8600" y="900542"/>
              <a:ext cx="8610600" cy="4509658"/>
              <a:chOff x="1184" y="545"/>
              <a:chExt cx="14471" cy="7812"/>
            </a:xfrm>
          </p:grpSpPr>
          <p:sp>
            <p:nvSpPr>
              <p:cNvPr id="14349" name="AutoShape 3"/>
              <p:cNvSpPr>
                <a:spLocks noChangeArrowheads="1"/>
              </p:cNvSpPr>
              <p:nvPr/>
            </p:nvSpPr>
            <p:spPr bwMode="auto">
              <a:xfrm>
                <a:off x="1184" y="1767"/>
                <a:ext cx="2689" cy="2031"/>
              </a:xfrm>
              <a:prstGeom prst="downArrowCallout">
                <a:avLst>
                  <a:gd name="adj1" fmla="val 33026"/>
                  <a:gd name="adj2" fmla="val 33026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 lIns="36000" r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000">
                    <a:ea typeface="Arial" pitchFamily="-107" charset="0"/>
                    <a:cs typeface="Arial" pitchFamily="-107" charset="0"/>
                  </a:rPr>
                  <a:t>Поддержка производства и проката отечественных фильмов</a:t>
                </a:r>
                <a:endParaRPr lang="ru-RU" sz="1400"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14350" name="AutoShape 4"/>
              <p:cNvSpPr>
                <a:spLocks noChangeArrowheads="1"/>
              </p:cNvSpPr>
              <p:nvPr/>
            </p:nvSpPr>
            <p:spPr bwMode="auto">
              <a:xfrm>
                <a:off x="4129" y="1752"/>
                <a:ext cx="2669" cy="2031"/>
              </a:xfrm>
              <a:prstGeom prst="downArrowCallout">
                <a:avLst>
                  <a:gd name="adj1" fmla="val 33036"/>
                  <a:gd name="adj2" fmla="val 33036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000">
                    <a:ea typeface="Arial" pitchFamily="-107" charset="0"/>
                    <a:cs typeface="Arial" pitchFamily="-107" charset="0"/>
                  </a:rPr>
                  <a:t>Расширение и модернизация киносети</a:t>
                </a:r>
              </a:p>
            </p:txBody>
          </p:sp>
          <p:sp>
            <p:nvSpPr>
              <p:cNvPr id="14351" name="AutoShape 5"/>
              <p:cNvSpPr>
                <a:spLocks noChangeArrowheads="1"/>
              </p:cNvSpPr>
              <p:nvPr/>
            </p:nvSpPr>
            <p:spPr bwMode="auto">
              <a:xfrm>
                <a:off x="7079" y="1752"/>
                <a:ext cx="2684" cy="2031"/>
              </a:xfrm>
              <a:prstGeom prst="downArrowCallout">
                <a:avLst>
                  <a:gd name="adj1" fmla="val 33038"/>
                  <a:gd name="adj2" fmla="val 33038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000">
                    <a:ea typeface="Arial" pitchFamily="-107" charset="0"/>
                    <a:cs typeface="Arial" pitchFamily="-107" charset="0"/>
                  </a:rPr>
                  <a:t>Развитие инфраструктуры и технологий</a:t>
                </a:r>
              </a:p>
            </p:txBody>
          </p:sp>
          <p:sp>
            <p:nvSpPr>
              <p:cNvPr id="14352" name="AutoShape 6"/>
              <p:cNvSpPr>
                <a:spLocks noChangeArrowheads="1"/>
              </p:cNvSpPr>
              <p:nvPr/>
            </p:nvSpPr>
            <p:spPr bwMode="auto">
              <a:xfrm>
                <a:off x="10011" y="1752"/>
                <a:ext cx="2683" cy="2031"/>
              </a:xfrm>
              <a:prstGeom prst="downArrowCallout">
                <a:avLst>
                  <a:gd name="adj1" fmla="val 33026"/>
                  <a:gd name="adj2" fmla="val 33026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000">
                    <a:ea typeface="Arial" pitchFamily="-107" charset="0"/>
                    <a:cs typeface="Arial" pitchFamily="-107" charset="0"/>
                  </a:rPr>
                  <a:t>Содействие развитию экономики и правовое регулирование</a:t>
                </a:r>
              </a:p>
            </p:txBody>
          </p:sp>
          <p:sp>
            <p:nvSpPr>
              <p:cNvPr id="14353" name="AutoShape 7"/>
              <p:cNvSpPr>
                <a:spLocks noChangeArrowheads="1"/>
              </p:cNvSpPr>
              <p:nvPr/>
            </p:nvSpPr>
            <p:spPr bwMode="auto">
              <a:xfrm>
                <a:off x="12944" y="1752"/>
                <a:ext cx="2711" cy="2031"/>
              </a:xfrm>
              <a:prstGeom prst="downArrowCallout">
                <a:avLst>
                  <a:gd name="adj1" fmla="val 33024"/>
                  <a:gd name="adj2" fmla="val 33024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63500" cmpd="thickThin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000">
                    <a:ea typeface="Arial" pitchFamily="-107" charset="0"/>
                    <a:cs typeface="Arial" pitchFamily="-107" charset="0"/>
                  </a:rPr>
                  <a:t>Развитие системы образования и другие направления</a:t>
                </a: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1184" y="4001"/>
                <a:ext cx="2695" cy="435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36000" rIns="36000">
                <a:prstTxWarp prst="textNoShape">
                  <a:avLst/>
                </a:prstTxWarp>
              </a:bodyPr>
              <a:lstStyle/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фильмов для массового зрителя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других категорий фильмов, включая авторское кино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девелопмента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Развитие экспертизы кинопроектов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зрителей и стимулирование спроса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 marL="0" lvl="1">
                  <a:spcAft>
                    <a:spcPts val="600"/>
                  </a:spcAft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 marL="0" lvl="1"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 marL="0" lvl="1"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 marL="0" lvl="1"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4111" y="4001"/>
                <a:ext cx="2697" cy="435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проектов строительства новых кинотеатров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развития специализарованных кинотеатров 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Поддержка сети киноклубов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Цифровизация киносети</a:t>
                </a:r>
              </a:p>
              <a:p>
                <a:pPr marL="0" lvl="1">
                  <a:spcAft>
                    <a:spcPts val="600"/>
                  </a:spcAft>
                  <a:defRPr/>
                </a:pPr>
                <a:r>
                  <a:rPr lang="ru-RU" sz="1000" dirty="0">
                    <a:solidFill>
                      <a:schemeClr val="tx1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Введение категорий кинотеатров</a:t>
                </a:r>
              </a:p>
              <a:p>
                <a:pPr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  <a:p>
                <a:pPr>
                  <a:spcAft>
                    <a:spcPts val="600"/>
                  </a:spcAft>
                  <a:buFont typeface="Arial" pitchFamily="-110" charset="0"/>
                  <a:buChar char="•"/>
                  <a:defRPr/>
                </a:pPr>
                <a:endPara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2043" y="545"/>
                <a:ext cx="966" cy="929"/>
              </a:xfrm>
              <a:prstGeom prst="flowChartConnector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rgbClr val="FFFFFF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1</a:t>
                </a:r>
                <a:endParaRPr lang="ru-RU" sz="1400" dirty="0"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5013" y="553"/>
                <a:ext cx="966" cy="929"/>
              </a:xfrm>
              <a:prstGeom prst="flowChartConnector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>
                    <a:solidFill>
                      <a:srgbClr val="FFFFFF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2</a:t>
                </a:r>
                <a:endParaRPr lang="ru-RU" sz="1400"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>
                <a:off x="7905" y="553"/>
                <a:ext cx="968" cy="929"/>
              </a:xfrm>
              <a:prstGeom prst="flowChartConnector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>
                    <a:solidFill>
                      <a:srgbClr val="FFFFFF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3</a:t>
                </a:r>
                <a:endParaRPr lang="ru-RU" sz="1400"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>
                <a:off x="10874" y="564"/>
                <a:ext cx="968" cy="929"/>
              </a:xfrm>
              <a:prstGeom prst="flowChartConnector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>
                    <a:solidFill>
                      <a:srgbClr val="FFFFFF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4</a:t>
                </a:r>
                <a:endParaRPr lang="ru-RU" sz="1400"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>
                <a:off x="13777" y="564"/>
                <a:ext cx="968" cy="929"/>
              </a:xfrm>
              <a:prstGeom prst="flowChartConnector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>
                    <a:solidFill>
                      <a:srgbClr val="FFFFFF"/>
                    </a:solidFill>
                    <a:latin typeface="Arial" pitchFamily="-110" charset="0"/>
                    <a:ea typeface="Arial" pitchFamily="-110" charset="0"/>
                    <a:cs typeface="Arial" pitchFamily="-110" charset="0"/>
                  </a:rPr>
                  <a:t>5</a:t>
                </a:r>
                <a:endParaRPr lang="ru-RU" sz="1400">
                  <a:latin typeface="Arial" pitchFamily="-110" charset="0"/>
                  <a:ea typeface="Arial" pitchFamily="-110" charset="0"/>
                  <a:cs typeface="Arial" pitchFamily="-110" charset="0"/>
                </a:endParaRPr>
              </a:p>
            </p:txBody>
          </p:sp>
        </p:grp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3730625" y="2895840"/>
              <a:ext cx="1603375" cy="25143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Реформирование и модернизация государственных киностудий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Поддержка проектов (Главкино, </a:t>
              </a:r>
              <a:r>
                <a:rPr lang="en-US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RWS</a:t>
              </a: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)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Центры коллективного пользования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Кинокомиссии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Технологии хранения и передачи фильмов</a:t>
              </a:r>
            </a:p>
            <a:p>
              <a:pPr marL="0" lvl="1">
                <a:spcAft>
                  <a:spcPts val="60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  <a:p>
              <a:pPr marL="0" lvl="1">
                <a:spcAft>
                  <a:spcPts val="60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  <a:p>
              <a:pPr marL="0" lvl="1">
                <a:spcAft>
                  <a:spcPts val="60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  <a:p>
              <a:pPr marL="0" lvl="1">
                <a:spcAft>
                  <a:spcPts val="600"/>
                </a:spcAft>
                <a:buFont typeface="Arial" pitchFamily="-110" charset="0"/>
                <a:buChar char="•"/>
                <a:defRPr/>
              </a:pPr>
              <a:endParaRPr lang="ru-RU" sz="1000" dirty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  <a:p>
              <a:pPr marL="0" lvl="1">
                <a:spcAft>
                  <a:spcPts val="600"/>
                </a:spcAft>
                <a:buFont typeface="Arial" pitchFamily="-110" charset="0"/>
                <a:buChar char="•"/>
                <a:defRPr/>
              </a:pPr>
              <a:endParaRPr lang="ru-RU" sz="1000" dirty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5486401" y="2895840"/>
              <a:ext cx="1600200" cy="25143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Электронный кинобилет 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Противодействие Интернет-пиратству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Протекционистсткиемеры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Участие телеканалов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Льготы по НДС и страховым тарифам</a:t>
              </a:r>
            </a:p>
            <a:p>
              <a:pPr marL="0" lvl="1"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Отчисления композиторам</a:t>
              </a: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7239001" y="2881553"/>
              <a:ext cx="1600200" cy="25143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Повышение качества классического образования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Развитие системы дополнительного образования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Меры по развитию международной деятельности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Меры по поддержке фестивалей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-110" charset="0"/>
                  <a:ea typeface="Arial" pitchFamily="-110" charset="0"/>
                  <a:cs typeface="Arial" pitchFamily="-110" charset="0"/>
                </a:rPr>
                <a:t>Меры по науке и исследованиям</a:t>
              </a:r>
            </a:p>
            <a:p>
              <a:pPr>
                <a:spcAft>
                  <a:spcPts val="600"/>
                </a:spcAft>
                <a:buFont typeface="Arial" pitchFamily="-110" charset="0"/>
                <a:buChar char="•"/>
                <a:defRPr/>
              </a:pPr>
              <a:endParaRPr lang="ru-RU" sz="1000" dirty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28600" y="5715000"/>
            <a:ext cx="1600200" cy="609600"/>
          </a:xfrm>
          <a:prstGeom prst="roundRect">
            <a:avLst/>
          </a:prstGeom>
          <a:solidFill>
            <a:schemeClr val="accent3"/>
          </a:solidFill>
          <a:ln w="19050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Изменение фильмов и зрителей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81200" y="5715000"/>
            <a:ext cx="1600200" cy="609600"/>
          </a:xfrm>
          <a:prstGeom prst="roundRect">
            <a:avLst/>
          </a:prstGeom>
          <a:solidFill>
            <a:schemeClr val="accent3"/>
          </a:solidFill>
          <a:ln w="19050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Изменение рынков и потребления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33800" y="5715000"/>
            <a:ext cx="1600200" cy="609600"/>
          </a:xfrm>
          <a:prstGeom prst="roundRect">
            <a:avLst/>
          </a:prstGeom>
          <a:solidFill>
            <a:schemeClr val="accent3"/>
          </a:solidFill>
          <a:ln w="19050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Трансформация технологий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6400" y="5715000"/>
            <a:ext cx="1600200" cy="609600"/>
          </a:xfrm>
          <a:prstGeom prst="roundRect">
            <a:avLst/>
          </a:prstGeom>
          <a:solidFill>
            <a:schemeClr val="accent3"/>
          </a:solidFill>
          <a:ln w="19050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Изменение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регуляторов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39000" y="5715000"/>
            <a:ext cx="1600200" cy="609600"/>
          </a:xfrm>
          <a:prstGeom prst="roundRect">
            <a:avLst/>
          </a:prstGeom>
          <a:solidFill>
            <a:schemeClr val="accent3"/>
          </a:solidFill>
          <a:ln w="19050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Новая формация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людей кино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госполитики в киноотрасли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8932215">
            <a:off x="-387269" y="2180058"/>
            <a:ext cx="5399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Осторожно! Идет разработка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1000" y="914400"/>
          <a:ext cx="8382000" cy="50291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96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</a:tblGrid>
              <a:tr h="413359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1153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3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9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83" name="TextBox 27"/>
          <p:cNvSpPr txBox="1">
            <a:spLocks noChangeArrowheads="1"/>
          </p:cNvSpPr>
          <p:nvPr/>
        </p:nvSpPr>
        <p:spPr bwMode="auto">
          <a:xfrm>
            <a:off x="381000" y="5105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Уровень технологий</a:t>
            </a:r>
          </a:p>
        </p:txBody>
      </p:sp>
      <p:sp>
        <p:nvSpPr>
          <p:cNvPr id="13384" name="TextBox 28"/>
          <p:cNvSpPr txBox="1">
            <a:spLocks noChangeArrowheads="1"/>
          </p:cNvSpPr>
          <p:nvPr/>
        </p:nvSpPr>
        <p:spPr bwMode="auto">
          <a:xfrm>
            <a:off x="381000" y="3895725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Уровень продукта</a:t>
            </a:r>
          </a:p>
        </p:txBody>
      </p:sp>
      <p:sp>
        <p:nvSpPr>
          <p:cNvPr id="13385" name="TextBox 29"/>
          <p:cNvSpPr txBox="1">
            <a:spLocks noChangeArrowheads="1"/>
          </p:cNvSpPr>
          <p:nvPr/>
        </p:nvSpPr>
        <p:spPr bwMode="auto">
          <a:xfrm>
            <a:off x="379413" y="2743200"/>
            <a:ext cx="1255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Уровень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рынка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3386" name="TextBox 30"/>
          <p:cNvSpPr txBox="1">
            <a:spLocks noChangeArrowheads="1"/>
          </p:cNvSpPr>
          <p:nvPr/>
        </p:nvSpPr>
        <p:spPr bwMode="auto">
          <a:xfrm>
            <a:off x="379413" y="1685925"/>
            <a:ext cx="1255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Уровень регуляторов</a:t>
            </a:r>
          </a:p>
        </p:txBody>
      </p:sp>
      <p:sp>
        <p:nvSpPr>
          <p:cNvPr id="13387" name="TextBox 32"/>
          <p:cNvSpPr txBox="1">
            <a:spLocks noChangeArrowheads="1"/>
          </p:cNvSpPr>
          <p:nvPr/>
        </p:nvSpPr>
        <p:spPr bwMode="auto">
          <a:xfrm>
            <a:off x="1295400" y="3775075"/>
            <a:ext cx="1371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Механизм отбора массового кино</a:t>
            </a:r>
          </a:p>
        </p:txBody>
      </p:sp>
      <p:sp>
        <p:nvSpPr>
          <p:cNvPr id="36" name="Oval 35"/>
          <p:cNvSpPr/>
          <p:nvPr/>
        </p:nvSpPr>
        <p:spPr>
          <a:xfrm>
            <a:off x="2667000" y="27432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389" name="TextBox 36"/>
          <p:cNvSpPr txBox="1">
            <a:spLocks noChangeArrowheads="1"/>
          </p:cNvSpPr>
          <p:nvPr/>
        </p:nvSpPr>
        <p:spPr bwMode="auto">
          <a:xfrm>
            <a:off x="1447800" y="2632075"/>
            <a:ext cx="1219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Инвентариза-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ция киносети</a:t>
            </a:r>
          </a:p>
        </p:txBody>
      </p:sp>
      <p:sp>
        <p:nvSpPr>
          <p:cNvPr id="38" name="Oval 37"/>
          <p:cNvSpPr/>
          <p:nvPr/>
        </p:nvSpPr>
        <p:spPr>
          <a:xfrm>
            <a:off x="2667000" y="38100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391" name="TextBox 39"/>
          <p:cNvSpPr txBox="1">
            <a:spLocks noChangeArrowheads="1"/>
          </p:cNvSpPr>
          <p:nvPr/>
        </p:nvSpPr>
        <p:spPr bwMode="auto">
          <a:xfrm>
            <a:off x="1371600" y="4876800"/>
            <a:ext cx="1295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Проекты госстудий</a:t>
            </a:r>
          </a:p>
        </p:txBody>
      </p:sp>
      <p:sp>
        <p:nvSpPr>
          <p:cNvPr id="41" name="Oval 40"/>
          <p:cNvSpPr/>
          <p:nvPr/>
        </p:nvSpPr>
        <p:spPr>
          <a:xfrm>
            <a:off x="2667000" y="49530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393" name="TextBox 41"/>
          <p:cNvSpPr txBox="1">
            <a:spLocks noChangeArrowheads="1"/>
          </p:cNvSpPr>
          <p:nvPr/>
        </p:nvSpPr>
        <p:spPr bwMode="auto">
          <a:xfrm>
            <a:off x="5334000" y="4872038"/>
            <a:ext cx="1066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Запуск новых </a:t>
            </a:r>
          </a:p>
          <a:p>
            <a:pPr>
              <a:defRPr/>
            </a:pPr>
            <a:r>
              <a:rPr lang="ru-RU" sz="1050" dirty="0">
                <a:latin typeface="Arial" pitchFamily="-110" charset="0"/>
              </a:rPr>
              <a:t>студий</a:t>
            </a:r>
          </a:p>
        </p:txBody>
      </p:sp>
      <p:sp>
        <p:nvSpPr>
          <p:cNvPr id="43" name="Oval 42"/>
          <p:cNvSpPr/>
          <p:nvPr/>
        </p:nvSpPr>
        <p:spPr>
          <a:xfrm>
            <a:off x="5029200" y="49530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395" name="TextBox 43"/>
          <p:cNvSpPr txBox="1">
            <a:spLocks noChangeArrowheads="1"/>
          </p:cNvSpPr>
          <p:nvPr/>
        </p:nvSpPr>
        <p:spPr bwMode="auto">
          <a:xfrm>
            <a:off x="1600200" y="5299075"/>
            <a:ext cx="1066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Проект 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хранилища</a:t>
            </a:r>
          </a:p>
        </p:txBody>
      </p:sp>
      <p:sp>
        <p:nvSpPr>
          <p:cNvPr id="45" name="Oval 44"/>
          <p:cNvSpPr/>
          <p:nvPr/>
        </p:nvSpPr>
        <p:spPr>
          <a:xfrm>
            <a:off x="2667000" y="5405438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397" name="TextBox 45"/>
          <p:cNvSpPr txBox="1">
            <a:spLocks noChangeArrowheads="1"/>
          </p:cNvSpPr>
          <p:nvPr/>
        </p:nvSpPr>
        <p:spPr bwMode="auto">
          <a:xfrm>
            <a:off x="4572000" y="5334000"/>
            <a:ext cx="152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Запуск цифрового хранилища</a:t>
            </a:r>
          </a:p>
        </p:txBody>
      </p:sp>
      <p:sp>
        <p:nvSpPr>
          <p:cNvPr id="47" name="Oval 46"/>
          <p:cNvSpPr/>
          <p:nvPr/>
        </p:nvSpPr>
        <p:spPr>
          <a:xfrm>
            <a:off x="4267200" y="54102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cxnSp>
        <p:nvCxnSpPr>
          <p:cNvPr id="49" name="Straight Connector 48"/>
          <p:cNvCxnSpPr>
            <a:stCxn id="41" idx="6"/>
            <a:endCxn id="43" idx="2"/>
          </p:cNvCxnSpPr>
          <p:nvPr/>
        </p:nvCxnSpPr>
        <p:spPr>
          <a:xfrm>
            <a:off x="2971800" y="5105400"/>
            <a:ext cx="2057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6"/>
            <a:endCxn id="47" idx="2"/>
          </p:cNvCxnSpPr>
          <p:nvPr/>
        </p:nvCxnSpPr>
        <p:spPr>
          <a:xfrm>
            <a:off x="2971800" y="5557838"/>
            <a:ext cx="1295400" cy="4762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267200" y="38100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cxnSp>
        <p:nvCxnSpPr>
          <p:cNvPr id="54" name="Straight Connector 53"/>
          <p:cNvCxnSpPr>
            <a:stCxn id="38" idx="6"/>
            <a:endCxn id="53" idx="2"/>
          </p:cNvCxnSpPr>
          <p:nvPr/>
        </p:nvCxnSpPr>
        <p:spPr>
          <a:xfrm>
            <a:off x="2971800" y="3962400"/>
            <a:ext cx="1295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03" name="TextBox 56"/>
          <p:cNvSpPr txBox="1">
            <a:spLocks noChangeArrowheads="1"/>
          </p:cNvSpPr>
          <p:nvPr/>
        </p:nvSpPr>
        <p:spPr bwMode="auto">
          <a:xfrm>
            <a:off x="4572000" y="3733800"/>
            <a:ext cx="160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Выпуск фильмов для массовой аудитории</a:t>
            </a:r>
          </a:p>
        </p:txBody>
      </p:sp>
      <p:sp>
        <p:nvSpPr>
          <p:cNvPr id="58" name="Oval 57"/>
          <p:cNvSpPr/>
          <p:nvPr/>
        </p:nvSpPr>
        <p:spPr>
          <a:xfrm>
            <a:off x="3429000" y="27432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05" name="TextBox 58"/>
          <p:cNvSpPr txBox="1">
            <a:spLocks noChangeArrowheads="1"/>
          </p:cNvSpPr>
          <p:nvPr/>
        </p:nvSpPr>
        <p:spPr bwMode="auto">
          <a:xfrm>
            <a:off x="3733800" y="26670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Категории кинотеатров</a:t>
            </a:r>
          </a:p>
        </p:txBody>
      </p:sp>
      <p:sp>
        <p:nvSpPr>
          <p:cNvPr id="60" name="Oval 59"/>
          <p:cNvSpPr/>
          <p:nvPr/>
        </p:nvSpPr>
        <p:spPr>
          <a:xfrm>
            <a:off x="5029200" y="27432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07" name="TextBox 60"/>
          <p:cNvSpPr txBox="1">
            <a:spLocks noChangeArrowheads="1"/>
          </p:cNvSpPr>
          <p:nvPr/>
        </p:nvSpPr>
        <p:spPr bwMode="auto">
          <a:xfrm>
            <a:off x="5334000" y="2667000"/>
            <a:ext cx="152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Рост киносети</a:t>
            </a:r>
          </a:p>
          <a:p>
            <a:pPr>
              <a:defRPr/>
            </a:pPr>
            <a:r>
              <a:rPr lang="ru-RU" sz="1050" dirty="0">
                <a:latin typeface="Arial" pitchFamily="-110" charset="0"/>
              </a:rPr>
              <a:t>и качества показа</a:t>
            </a:r>
          </a:p>
        </p:txBody>
      </p:sp>
      <p:cxnSp>
        <p:nvCxnSpPr>
          <p:cNvPr id="62" name="Straight Connector 61"/>
          <p:cNvCxnSpPr>
            <a:stCxn id="36" idx="6"/>
            <a:endCxn id="58" idx="2"/>
          </p:cNvCxnSpPr>
          <p:nvPr/>
        </p:nvCxnSpPr>
        <p:spPr>
          <a:xfrm>
            <a:off x="2971800" y="2895600"/>
            <a:ext cx="4572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8" idx="6"/>
            <a:endCxn id="60" idx="2"/>
          </p:cNvCxnSpPr>
          <p:nvPr/>
        </p:nvCxnSpPr>
        <p:spPr>
          <a:xfrm>
            <a:off x="3733800" y="2895600"/>
            <a:ext cx="1295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667000" y="14478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11" name="TextBox 71"/>
          <p:cNvSpPr txBox="1">
            <a:spLocks noChangeArrowheads="1"/>
          </p:cNvSpPr>
          <p:nvPr/>
        </p:nvSpPr>
        <p:spPr bwMode="auto">
          <a:xfrm>
            <a:off x="1295400" y="1371600"/>
            <a:ext cx="1371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Подключение </a:t>
            </a:r>
            <a:r>
              <a:rPr lang="en-US" sz="1050" dirty="0">
                <a:latin typeface="Arial" pitchFamily="-110" charset="0"/>
              </a:rPr>
              <a:t> </a:t>
            </a:r>
            <a:r>
              <a:rPr lang="ru-RU" sz="1050" dirty="0">
                <a:latin typeface="Arial" pitchFamily="-110" charset="0"/>
              </a:rPr>
              <a:t>ЕАИС</a:t>
            </a:r>
            <a:r>
              <a:rPr lang="en-US" sz="1050" dirty="0">
                <a:latin typeface="Arial" pitchFamily="-110" charset="0"/>
              </a:rPr>
              <a:t> 100% </a:t>
            </a:r>
            <a:endParaRPr lang="ru-RU" sz="1050" dirty="0">
              <a:latin typeface="Arial" pitchFamily="-110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191000" y="14478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13" name="TextBox 73"/>
          <p:cNvSpPr txBox="1">
            <a:spLocks noChangeArrowheads="1"/>
          </p:cNvSpPr>
          <p:nvPr/>
        </p:nvSpPr>
        <p:spPr bwMode="auto">
          <a:xfrm>
            <a:off x="4495800" y="13716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000"/>
              <a:t>Достоверность ЕАИС 95</a:t>
            </a:r>
            <a:r>
              <a:rPr lang="en-US" sz="1000"/>
              <a:t>%</a:t>
            </a:r>
            <a:endParaRPr lang="ru-RU" sz="1000"/>
          </a:p>
        </p:txBody>
      </p:sp>
      <p:cxnSp>
        <p:nvCxnSpPr>
          <p:cNvPr id="75" name="Straight Connector 74"/>
          <p:cNvCxnSpPr>
            <a:stCxn id="71" idx="6"/>
          </p:cNvCxnSpPr>
          <p:nvPr/>
        </p:nvCxnSpPr>
        <p:spPr>
          <a:xfrm>
            <a:off x="2971800" y="1600200"/>
            <a:ext cx="12192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15" name="TextBox 78"/>
          <p:cNvSpPr txBox="1">
            <a:spLocks noChangeArrowheads="1"/>
          </p:cNvSpPr>
          <p:nvPr/>
        </p:nvSpPr>
        <p:spPr bwMode="auto">
          <a:xfrm>
            <a:off x="3962400" y="3429000"/>
            <a:ext cx="1219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>
                <a:latin typeface="Arial" pitchFamily="-110" charset="0"/>
              </a:rPr>
              <a:t>Синематеки, киноклубы</a:t>
            </a:r>
          </a:p>
        </p:txBody>
      </p:sp>
      <p:cxnSp>
        <p:nvCxnSpPr>
          <p:cNvPr id="80" name="Straight Connector 79"/>
          <p:cNvCxnSpPr>
            <a:stCxn id="88" idx="6"/>
          </p:cNvCxnSpPr>
          <p:nvPr/>
        </p:nvCxnSpPr>
        <p:spPr>
          <a:xfrm>
            <a:off x="2971800" y="3352800"/>
            <a:ext cx="1295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60" idx="3"/>
          </p:cNvCxnSpPr>
          <p:nvPr/>
        </p:nvCxnSpPr>
        <p:spPr>
          <a:xfrm flipV="1">
            <a:off x="4572000" y="3003550"/>
            <a:ext cx="501650" cy="273050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2667000" y="32004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19" name="TextBox 88"/>
          <p:cNvSpPr txBox="1">
            <a:spLocks noChangeArrowheads="1"/>
          </p:cNvSpPr>
          <p:nvPr/>
        </p:nvSpPr>
        <p:spPr bwMode="auto">
          <a:xfrm>
            <a:off x="1371600" y="3124200"/>
            <a:ext cx="1295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Проект создания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синематек</a:t>
            </a:r>
          </a:p>
        </p:txBody>
      </p:sp>
      <p:cxnSp>
        <p:nvCxnSpPr>
          <p:cNvPr id="91" name="Straight Connector 90"/>
          <p:cNvCxnSpPr>
            <a:stCxn id="53" idx="6"/>
          </p:cNvCxnSpPr>
          <p:nvPr/>
        </p:nvCxnSpPr>
        <p:spPr>
          <a:xfrm>
            <a:off x="4572000" y="3962400"/>
            <a:ext cx="3581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8153400" y="38100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sp>
        <p:nvSpPr>
          <p:cNvPr id="13422" name="TextBox 94"/>
          <p:cNvSpPr txBox="1">
            <a:spLocks noChangeArrowheads="1"/>
          </p:cNvSpPr>
          <p:nvPr/>
        </p:nvSpPr>
        <p:spPr bwMode="auto">
          <a:xfrm>
            <a:off x="6553200" y="3733800"/>
            <a:ext cx="1600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>
                <a:latin typeface="Arial" pitchFamily="-110" charset="0"/>
              </a:rPr>
              <a:t>20 фильмов в год  </a:t>
            </a:r>
          </a:p>
          <a:p>
            <a:pPr algn="r">
              <a:defRPr/>
            </a:pPr>
            <a:r>
              <a:rPr lang="en-US" sz="1050">
                <a:latin typeface="Arial" pitchFamily="-110" charset="0"/>
              </a:rPr>
              <a:t>&gt; 2 </a:t>
            </a:r>
            <a:r>
              <a:rPr lang="ru-RU" sz="1050">
                <a:latin typeface="Arial" pitchFamily="-110" charset="0"/>
              </a:rPr>
              <a:t>млн зрителей</a:t>
            </a:r>
          </a:p>
        </p:txBody>
      </p:sp>
      <p:cxnSp>
        <p:nvCxnSpPr>
          <p:cNvPr id="98" name="Straight Connector 97"/>
          <p:cNvCxnSpPr>
            <a:stCxn id="60" idx="6"/>
            <a:endCxn id="103" idx="2"/>
          </p:cNvCxnSpPr>
          <p:nvPr/>
        </p:nvCxnSpPr>
        <p:spPr>
          <a:xfrm>
            <a:off x="5334000" y="2895600"/>
            <a:ext cx="2819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153400" y="27432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sp>
        <p:nvSpPr>
          <p:cNvPr id="13425" name="TextBox 104"/>
          <p:cNvSpPr txBox="1">
            <a:spLocks noChangeArrowheads="1"/>
          </p:cNvSpPr>
          <p:nvPr/>
        </p:nvSpPr>
        <p:spPr bwMode="auto">
          <a:xfrm>
            <a:off x="6248400" y="2667000"/>
            <a:ext cx="1905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2 тыс кинотеатров, 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6 тыс кинозалов</a:t>
            </a:r>
          </a:p>
        </p:txBody>
      </p:sp>
      <p:sp>
        <p:nvSpPr>
          <p:cNvPr id="106" name="Oval 105"/>
          <p:cNvSpPr/>
          <p:nvPr/>
        </p:nvSpPr>
        <p:spPr>
          <a:xfrm>
            <a:off x="8153400" y="32004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sp>
        <p:nvSpPr>
          <p:cNvPr id="13427" name="TextBox 108"/>
          <p:cNvSpPr txBox="1">
            <a:spLocks noChangeArrowheads="1"/>
          </p:cNvSpPr>
          <p:nvPr/>
        </p:nvSpPr>
        <p:spPr bwMode="auto">
          <a:xfrm>
            <a:off x="6477000" y="3124200"/>
            <a:ext cx="1676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Рост доходов 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в Интернет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334000" y="3352800"/>
            <a:ext cx="2819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29" name="TextBox 112"/>
          <p:cNvSpPr txBox="1">
            <a:spLocks noChangeArrowheads="1"/>
          </p:cNvSpPr>
          <p:nvPr/>
        </p:nvSpPr>
        <p:spPr bwMode="auto">
          <a:xfrm>
            <a:off x="5334000" y="3124200"/>
            <a:ext cx="1219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>
                <a:latin typeface="Arial" pitchFamily="-110" charset="0"/>
              </a:rPr>
              <a:t>Легальная дистрибуция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334000" y="5103813"/>
            <a:ext cx="2819400" cy="1587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8153400" y="49530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sp>
        <p:nvSpPr>
          <p:cNvPr id="117" name="Oval 116"/>
          <p:cNvSpPr/>
          <p:nvPr/>
        </p:nvSpPr>
        <p:spPr>
          <a:xfrm>
            <a:off x="8153400" y="54102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cxnSp>
        <p:nvCxnSpPr>
          <p:cNvPr id="118" name="Straight Connector 117"/>
          <p:cNvCxnSpPr>
            <a:endCxn id="117" idx="2"/>
          </p:cNvCxnSpPr>
          <p:nvPr/>
        </p:nvCxnSpPr>
        <p:spPr>
          <a:xfrm>
            <a:off x="4572000" y="5562600"/>
            <a:ext cx="3581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34" name="TextBox 119"/>
          <p:cNvSpPr txBox="1">
            <a:spLocks noChangeArrowheads="1"/>
          </p:cNvSpPr>
          <p:nvPr/>
        </p:nvSpPr>
        <p:spPr bwMode="auto">
          <a:xfrm>
            <a:off x="6629400" y="4872038"/>
            <a:ext cx="152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>
                <a:latin typeface="Arial" pitchFamily="-110" charset="0"/>
              </a:rPr>
              <a:t>10 современных киностудий </a:t>
            </a:r>
          </a:p>
        </p:txBody>
      </p:sp>
      <p:sp>
        <p:nvSpPr>
          <p:cNvPr id="121" name="Oval 120"/>
          <p:cNvSpPr/>
          <p:nvPr/>
        </p:nvSpPr>
        <p:spPr>
          <a:xfrm>
            <a:off x="3429000" y="19050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22" name="Oval 121"/>
          <p:cNvSpPr/>
          <p:nvPr/>
        </p:nvSpPr>
        <p:spPr>
          <a:xfrm>
            <a:off x="4267200" y="32004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23" name="Oval 122"/>
          <p:cNvSpPr/>
          <p:nvPr/>
        </p:nvSpPr>
        <p:spPr>
          <a:xfrm>
            <a:off x="5029200" y="32004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38" name="TextBox 123"/>
          <p:cNvSpPr txBox="1">
            <a:spLocks noChangeArrowheads="1"/>
          </p:cNvSpPr>
          <p:nvPr/>
        </p:nvSpPr>
        <p:spPr bwMode="auto">
          <a:xfrm>
            <a:off x="1295400" y="1779588"/>
            <a:ext cx="1371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Антипиратские нормы в сети</a:t>
            </a:r>
          </a:p>
        </p:txBody>
      </p:sp>
      <p:cxnSp>
        <p:nvCxnSpPr>
          <p:cNvPr id="134" name="Straight Connector 133"/>
          <p:cNvCxnSpPr>
            <a:stCxn id="121" idx="5"/>
            <a:endCxn id="123" idx="2"/>
          </p:cNvCxnSpPr>
          <p:nvPr/>
        </p:nvCxnSpPr>
        <p:spPr>
          <a:xfrm rot="16200000" flipH="1">
            <a:off x="3765550" y="2089150"/>
            <a:ext cx="1187450" cy="1339850"/>
          </a:xfrm>
          <a:prstGeom prst="line">
            <a:avLst/>
          </a:prstGeom>
          <a:ln w="12700"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2667000" y="19050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cxnSp>
        <p:nvCxnSpPr>
          <p:cNvPr id="139" name="Straight Connector 138"/>
          <p:cNvCxnSpPr>
            <a:endCxn id="121" idx="2"/>
          </p:cNvCxnSpPr>
          <p:nvPr/>
        </p:nvCxnSpPr>
        <p:spPr>
          <a:xfrm>
            <a:off x="2971800" y="2055813"/>
            <a:ext cx="457200" cy="1587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8153400" y="14478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sp>
        <p:nvSpPr>
          <p:cNvPr id="143" name="Oval 142"/>
          <p:cNvSpPr/>
          <p:nvPr/>
        </p:nvSpPr>
        <p:spPr>
          <a:xfrm>
            <a:off x="8153400" y="19050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cxnSp>
        <p:nvCxnSpPr>
          <p:cNvPr id="144" name="Straight Connector 143"/>
          <p:cNvCxnSpPr>
            <a:endCxn id="142" idx="2"/>
          </p:cNvCxnSpPr>
          <p:nvPr/>
        </p:nvCxnSpPr>
        <p:spPr>
          <a:xfrm>
            <a:off x="4495800" y="1600200"/>
            <a:ext cx="36576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9" idx="6"/>
          </p:cNvCxnSpPr>
          <p:nvPr/>
        </p:nvCxnSpPr>
        <p:spPr>
          <a:xfrm>
            <a:off x="4495800" y="2057400"/>
            <a:ext cx="36576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4191000" y="19050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3447" name="TextBox 150"/>
          <p:cNvSpPr txBox="1">
            <a:spLocks noChangeArrowheads="1"/>
          </p:cNvSpPr>
          <p:nvPr/>
        </p:nvSpPr>
        <p:spPr bwMode="auto">
          <a:xfrm>
            <a:off x="4495800" y="18288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>
                <a:latin typeface="Arial" pitchFamily="-110" charset="0"/>
              </a:rPr>
              <a:t>Экономические регуляторы</a:t>
            </a:r>
          </a:p>
        </p:txBody>
      </p:sp>
      <p:sp>
        <p:nvSpPr>
          <p:cNvPr id="13448" name="TextBox 151"/>
          <p:cNvSpPr txBox="1">
            <a:spLocks noChangeArrowheads="1"/>
          </p:cNvSpPr>
          <p:nvPr/>
        </p:nvSpPr>
        <p:spPr bwMode="auto">
          <a:xfrm>
            <a:off x="6781800" y="13716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>
                <a:latin typeface="Arial" pitchFamily="-110" charset="0"/>
              </a:rPr>
              <a:t>Прозрачность отрасли</a:t>
            </a:r>
          </a:p>
        </p:txBody>
      </p:sp>
      <p:sp>
        <p:nvSpPr>
          <p:cNvPr id="13449" name="TextBox 152"/>
          <p:cNvSpPr txBox="1">
            <a:spLocks noChangeArrowheads="1"/>
          </p:cNvSpPr>
          <p:nvPr/>
        </p:nvSpPr>
        <p:spPr bwMode="auto">
          <a:xfrm>
            <a:off x="6781800" y="1824038"/>
            <a:ext cx="1371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>
                <a:latin typeface="Arial" pitchFamily="-110" charset="0"/>
              </a:rPr>
              <a:t>Рост частных инвестиций</a:t>
            </a:r>
          </a:p>
        </p:txBody>
      </p:sp>
      <p:sp>
        <p:nvSpPr>
          <p:cNvPr id="13450" name="TextBox 153"/>
          <p:cNvSpPr txBox="1">
            <a:spLocks noChangeArrowheads="1"/>
          </p:cNvSpPr>
          <p:nvPr/>
        </p:nvSpPr>
        <p:spPr bwMode="auto">
          <a:xfrm>
            <a:off x="6858000" y="5334000"/>
            <a:ext cx="129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>
                <a:latin typeface="Arial" pitchFamily="-110" charset="0"/>
              </a:rPr>
              <a:t>Цифровая библиотека</a:t>
            </a:r>
          </a:p>
        </p:txBody>
      </p:sp>
      <p:sp>
        <p:nvSpPr>
          <p:cNvPr id="13451" name="TextBox 154"/>
          <p:cNvSpPr txBox="1">
            <a:spLocks noChangeArrowheads="1"/>
          </p:cNvSpPr>
          <p:nvPr/>
        </p:nvSpPr>
        <p:spPr bwMode="auto">
          <a:xfrm>
            <a:off x="1676400" y="6015038"/>
            <a:ext cx="2286000" cy="57785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Arial" pitchFamily="-110" charset="0"/>
              </a:rPr>
              <a:t>Стадия 1</a:t>
            </a:r>
            <a:r>
              <a:rPr lang="ru-RU" sz="1050" dirty="0">
                <a:latin typeface="Arial" pitchFamily="-110" charset="0"/>
              </a:rPr>
              <a:t>. </a:t>
            </a:r>
          </a:p>
          <a:p>
            <a:pPr algn="ctr">
              <a:defRPr/>
            </a:pPr>
            <a:r>
              <a:rPr lang="ru-RU" sz="1050" dirty="0">
                <a:latin typeface="Arial" pitchFamily="-110" charset="0"/>
              </a:rPr>
              <a:t>Разработка новой </a:t>
            </a:r>
          </a:p>
          <a:p>
            <a:pPr algn="ctr">
              <a:defRPr/>
            </a:pPr>
            <a:r>
              <a:rPr lang="ru-RU" sz="1050" dirty="0">
                <a:latin typeface="Arial" pitchFamily="-110" charset="0"/>
              </a:rPr>
              <a:t>модели киноотрасли</a:t>
            </a:r>
          </a:p>
        </p:txBody>
      </p:sp>
      <p:sp>
        <p:nvSpPr>
          <p:cNvPr id="13452" name="TextBox 155"/>
          <p:cNvSpPr txBox="1">
            <a:spLocks noChangeArrowheads="1"/>
          </p:cNvSpPr>
          <p:nvPr/>
        </p:nvSpPr>
        <p:spPr bwMode="auto">
          <a:xfrm>
            <a:off x="4038600" y="6019800"/>
            <a:ext cx="2286000" cy="57785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Arial" pitchFamily="-110" charset="0"/>
              </a:rPr>
              <a:t>Стадия 2</a:t>
            </a:r>
            <a:r>
              <a:rPr lang="ru-RU" sz="1050" dirty="0">
                <a:latin typeface="Arial" pitchFamily="-110" charset="0"/>
              </a:rPr>
              <a:t>. </a:t>
            </a:r>
          </a:p>
          <a:p>
            <a:pPr algn="ctr">
              <a:defRPr/>
            </a:pPr>
            <a:r>
              <a:rPr lang="ru-RU" sz="1050" dirty="0">
                <a:latin typeface="Arial" pitchFamily="-110" charset="0"/>
              </a:rPr>
              <a:t>Ввод новых объектов и </a:t>
            </a:r>
          </a:p>
          <a:p>
            <a:pPr algn="ctr">
              <a:defRPr/>
            </a:pPr>
            <a:r>
              <a:rPr lang="ru-RU" sz="1050" dirty="0">
                <a:latin typeface="Arial" pitchFamily="-110" charset="0"/>
              </a:rPr>
              <a:t>выпуск новых фильмов</a:t>
            </a:r>
          </a:p>
        </p:txBody>
      </p:sp>
      <p:sp>
        <p:nvSpPr>
          <p:cNvPr id="13453" name="TextBox 156"/>
          <p:cNvSpPr txBox="1">
            <a:spLocks noChangeArrowheads="1"/>
          </p:cNvSpPr>
          <p:nvPr/>
        </p:nvSpPr>
        <p:spPr bwMode="auto">
          <a:xfrm>
            <a:off x="6400800" y="6019800"/>
            <a:ext cx="2362200" cy="57785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Arial" pitchFamily="-110" charset="0"/>
              </a:rPr>
              <a:t>Стадия 3</a:t>
            </a:r>
            <a:r>
              <a:rPr lang="ru-RU" sz="1050" dirty="0">
                <a:latin typeface="Arial" pitchFamily="-110" charset="0"/>
              </a:rPr>
              <a:t>.</a:t>
            </a:r>
          </a:p>
          <a:p>
            <a:pPr algn="ctr">
              <a:defRPr/>
            </a:pPr>
            <a:r>
              <a:rPr lang="ru-RU" sz="1050" dirty="0">
                <a:latin typeface="Arial" pitchFamily="-110" charset="0"/>
              </a:rPr>
              <a:t>Достижение целевого </a:t>
            </a:r>
          </a:p>
          <a:p>
            <a:pPr algn="ctr">
              <a:defRPr/>
            </a:pPr>
            <a:r>
              <a:rPr lang="ru-RU" sz="1050" dirty="0">
                <a:latin typeface="Arial" pitchFamily="-110" charset="0"/>
              </a:rPr>
              <a:t>состояния киноотрасли</a:t>
            </a:r>
          </a:p>
        </p:txBody>
      </p:sp>
      <p:sp>
        <p:nvSpPr>
          <p:cNvPr id="76" name="Oval 75"/>
          <p:cNvSpPr/>
          <p:nvPr/>
        </p:nvSpPr>
        <p:spPr>
          <a:xfrm>
            <a:off x="4267200" y="42672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77" name="Oval 76"/>
          <p:cNvSpPr/>
          <p:nvPr/>
        </p:nvSpPr>
        <p:spPr>
          <a:xfrm>
            <a:off x="8153400" y="4267200"/>
            <a:ext cx="304800" cy="3048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/>
          </a:p>
        </p:txBody>
      </p:sp>
      <p:cxnSp>
        <p:nvCxnSpPr>
          <p:cNvPr id="78" name="Straight Connector 77"/>
          <p:cNvCxnSpPr>
            <a:stCxn id="92" idx="6"/>
            <a:endCxn id="76" idx="2"/>
          </p:cNvCxnSpPr>
          <p:nvPr/>
        </p:nvCxnSpPr>
        <p:spPr>
          <a:xfrm>
            <a:off x="2971800" y="4419600"/>
            <a:ext cx="1295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6" idx="6"/>
            <a:endCxn id="77" idx="2"/>
          </p:cNvCxnSpPr>
          <p:nvPr/>
        </p:nvCxnSpPr>
        <p:spPr>
          <a:xfrm>
            <a:off x="4572000" y="4419600"/>
            <a:ext cx="3581400" cy="1588"/>
          </a:xfrm>
          <a:prstGeom prst="line">
            <a:avLst/>
          </a:prstGeom>
          <a:ln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56"/>
          <p:cNvSpPr txBox="1">
            <a:spLocks noChangeArrowheads="1"/>
          </p:cNvSpPr>
          <p:nvPr/>
        </p:nvSpPr>
        <p:spPr bwMode="auto">
          <a:xfrm>
            <a:off x="4572000" y="4191000"/>
            <a:ext cx="190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Выпуск  фильмов для профессион. аудитории</a:t>
            </a:r>
          </a:p>
        </p:txBody>
      </p:sp>
      <p:sp>
        <p:nvSpPr>
          <p:cNvPr id="90" name="TextBox 94"/>
          <p:cNvSpPr txBox="1">
            <a:spLocks noChangeArrowheads="1"/>
          </p:cNvSpPr>
          <p:nvPr/>
        </p:nvSpPr>
        <p:spPr bwMode="auto">
          <a:xfrm>
            <a:off x="6477000" y="4217988"/>
            <a:ext cx="16764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10 фильмов в год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с фест. наградами</a:t>
            </a:r>
          </a:p>
        </p:txBody>
      </p:sp>
      <p:sp>
        <p:nvSpPr>
          <p:cNvPr id="92" name="Oval 91"/>
          <p:cNvSpPr/>
          <p:nvPr/>
        </p:nvSpPr>
        <p:spPr>
          <a:xfrm>
            <a:off x="2667000" y="4267200"/>
            <a:ext cx="304800" cy="304800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95" name="TextBox 32"/>
          <p:cNvSpPr txBox="1">
            <a:spLocks noChangeArrowheads="1"/>
          </p:cNvSpPr>
          <p:nvPr/>
        </p:nvSpPr>
        <p:spPr bwMode="auto">
          <a:xfrm>
            <a:off x="1371600" y="4191000"/>
            <a:ext cx="1295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Механизм отбора </a:t>
            </a:r>
          </a:p>
          <a:p>
            <a:pPr algn="r">
              <a:defRPr/>
            </a:pPr>
            <a:r>
              <a:rPr lang="ru-RU" sz="1050" dirty="0">
                <a:latin typeface="Arial" pitchFamily="-110" charset="0"/>
              </a:rPr>
              <a:t>авторского кино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1000" y="6019800"/>
            <a:ext cx="1219200" cy="533400"/>
          </a:xfrm>
          <a:prstGeom prst="rect">
            <a:avLst/>
          </a:prstGeom>
          <a:solidFill>
            <a:srgbClr val="95B3D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Стадии развития</a:t>
            </a:r>
          </a:p>
        </p:txBody>
      </p:sp>
      <p:sp>
        <p:nvSpPr>
          <p:cNvPr id="97" name="TextBox 58"/>
          <p:cNvSpPr txBox="1">
            <a:spLocks noChangeArrowheads="1"/>
          </p:cNvSpPr>
          <p:nvPr/>
        </p:nvSpPr>
        <p:spPr bwMode="auto">
          <a:xfrm>
            <a:off x="3200400" y="2174875"/>
            <a:ext cx="152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1050" dirty="0">
                <a:latin typeface="Arial" pitchFamily="-110" charset="0"/>
              </a:rPr>
              <a:t>Саморегулиро-</a:t>
            </a:r>
          </a:p>
          <a:p>
            <a:pPr>
              <a:defRPr/>
            </a:pPr>
            <a:r>
              <a:rPr lang="ru-RU" sz="1050" dirty="0">
                <a:latin typeface="Arial" pitchFamily="-110" charset="0"/>
              </a:rPr>
              <a:t>вание в Интернет</a:t>
            </a:r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Дорожная карта киноотрасли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 rot="18932215">
            <a:off x="-387269" y="2180058"/>
            <a:ext cx="5399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Осторожно! Идет разработка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«дорожной карты»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дорожной карты киноотрасли предполагает следующие шаги: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u="sng" dirty="0" smtClean="0"/>
              <a:t>Где мы находимся?</a:t>
            </a:r>
          </a:p>
          <a:p>
            <a:pPr marL="720725" indent="-360363">
              <a:buSzPct val="70000"/>
            </a:pPr>
            <a:r>
              <a:rPr lang="ru-RU" sz="2000" dirty="0" smtClean="0"/>
              <a:t>	Анализ текущего состояния </a:t>
            </a:r>
            <a:endParaRPr lang="en-US" sz="2000" dirty="0" smtClean="0"/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u="sng" dirty="0" smtClean="0"/>
              <a:t>Что мы можем сделать и к чему это приведет</a:t>
            </a:r>
            <a:r>
              <a:rPr lang="ru-RU" sz="2000" u="sng" dirty="0" smtClean="0"/>
              <a:t>?</a:t>
            </a:r>
            <a:r>
              <a:rPr lang="ru-RU" sz="2000" dirty="0" smtClean="0"/>
              <a:t> </a:t>
            </a:r>
          </a:p>
          <a:p>
            <a:pPr marL="720725" indent="-360363">
              <a:buSzPct val="70000"/>
            </a:pPr>
            <a:r>
              <a:rPr lang="ru-RU" sz="2000" dirty="0" smtClean="0"/>
              <a:t>	Определение и оценка мер (стратегических инициатив)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u="sng" dirty="0" smtClean="0"/>
              <a:t>Куда мы идем</a:t>
            </a:r>
            <a:r>
              <a:rPr lang="ru-RU" sz="2000" u="sng" dirty="0" smtClean="0"/>
              <a:t>? </a:t>
            </a:r>
          </a:p>
          <a:p>
            <a:pPr marL="720725" indent="-360363">
              <a:buSzPct val="70000"/>
            </a:pPr>
            <a:r>
              <a:rPr lang="ru-RU" sz="2000" dirty="0" smtClean="0"/>
              <a:t>	Определение целей и задач государственной политики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u="sng" dirty="0" smtClean="0"/>
              <a:t>Какие конкретные шаги мы запланируем?</a:t>
            </a:r>
          </a:p>
          <a:p>
            <a:pPr marL="720725" indent="-360363">
              <a:buSzPct val="70000"/>
            </a:pPr>
            <a:r>
              <a:rPr lang="ru-RU" sz="2000" dirty="0" smtClean="0"/>
              <a:t>	Разработка программы мер (Дорожная карта)</a:t>
            </a:r>
          </a:p>
          <a:p>
            <a:pPr marL="720725" indent="-360363">
              <a:buSzPct val="70000"/>
            </a:pPr>
            <a:r>
              <a:rPr lang="ru-RU" sz="2000" dirty="0" smtClean="0"/>
              <a:t>	Календарное планирование</a:t>
            </a:r>
          </a:p>
          <a:p>
            <a:pPr marL="720725" indent="-360363">
              <a:buSzPct val="70000"/>
              <a:buBlip>
                <a:blip r:embed="rId2"/>
              </a:buBlip>
            </a:pPr>
            <a:r>
              <a:rPr lang="ru-RU" sz="2000" b="1" u="sng" dirty="0" smtClean="0"/>
              <a:t>Как мы будем оценивать изменения?</a:t>
            </a:r>
          </a:p>
          <a:p>
            <a:pPr marL="720725" indent="-360363">
              <a:buSzPct val="70000"/>
            </a:pPr>
            <a:r>
              <a:rPr lang="ru-RU" sz="2000" b="1" dirty="0" smtClean="0"/>
              <a:t>	</a:t>
            </a:r>
            <a:r>
              <a:rPr lang="ru-RU" sz="2000" dirty="0" smtClean="0"/>
              <a:t>Определение ключевых показателей (Приборная доска)</a:t>
            </a:r>
          </a:p>
          <a:p>
            <a:pPr marL="720725" indent="-360363">
              <a:buSzPct val="70000"/>
            </a:pPr>
            <a:r>
              <a:rPr lang="ru-RU" sz="2000" dirty="0" smtClean="0"/>
              <a:t>	Планирование целевых значений</a:t>
            </a:r>
          </a:p>
          <a:p>
            <a:pPr marL="720725" indent="-360363">
              <a:buSzPct val="70000"/>
            </a:pPr>
            <a:r>
              <a:rPr lang="ru-RU" sz="20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Right Arrow 4"/>
          <p:cNvSpPr/>
          <p:nvPr/>
        </p:nvSpPr>
        <p:spPr>
          <a:xfrm>
            <a:off x="228600" y="32004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Посещаемость отечественного кино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Анализ прокатных категорий</a:t>
            </a:r>
          </a:p>
          <a:p>
            <a:r>
              <a:rPr lang="ru-RU" dirty="0" smtClean="0"/>
              <a:t>и целевые показатели выпуска фильмов</a:t>
            </a:r>
          </a:p>
          <a:p>
            <a:endParaRPr lang="ru-RU" dirty="0" smtClean="0"/>
          </a:p>
          <a:p>
            <a:r>
              <a:rPr lang="ru-RU" dirty="0" smtClean="0"/>
              <a:t>Олег Иванов, </a:t>
            </a:r>
          </a:p>
          <a:p>
            <a:r>
              <a:rPr lang="ru-RU" dirty="0" smtClean="0"/>
              <a:t>Александр Лужин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Посещаемость фильмов</a:t>
            </a:r>
            <a:endParaRPr lang="ru-RU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1430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19748" y="5715000"/>
            <a:ext cx="44894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Источник: </a:t>
            </a:r>
            <a:r>
              <a:rPr lang="en-US" sz="1600" i="1" dirty="0" smtClean="0"/>
              <a:t>Movie Research</a:t>
            </a:r>
            <a:r>
              <a:rPr lang="ru-RU" sz="1600" i="1" dirty="0" smtClean="0"/>
              <a:t> </a:t>
            </a:r>
          </a:p>
          <a:p>
            <a:r>
              <a:rPr lang="ru-RU" sz="1600" i="1" dirty="0" smtClean="0"/>
              <a:t>Данные по отечественным фильмам 2011 года</a:t>
            </a:r>
            <a:endParaRPr lang="ru-RU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7620000" y="5410200"/>
            <a:ext cx="1008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Зрители</a:t>
            </a:r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5257800" cy="175432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  <a:effectLst>
            <a:outerShdw blurRad="3302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80000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/>
              <a:t>Посещаемость фильмов </a:t>
            </a:r>
            <a:r>
              <a:rPr lang="en-US" dirty="0" smtClean="0"/>
              <a:t>(admissions) </a:t>
            </a:r>
            <a:r>
              <a:rPr lang="ru-RU" dirty="0" smtClean="0"/>
              <a:t>является</a:t>
            </a:r>
            <a:r>
              <a:rPr lang="en-US" dirty="0" smtClean="0"/>
              <a:t> </a:t>
            </a:r>
            <a:r>
              <a:rPr lang="ru-RU" dirty="0" smtClean="0"/>
              <a:t>наиболее значимым показателем результатов проката. Характеризует зрительскую востребованность отечественных кинокартин лучше, чем число фильмов в прокате или объем кассовых сборов.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прокатных категорий фильмов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9478D6-70E4-4320-9699-0CF4D06C578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219200"/>
            <a:ext cx="838200" cy="762000"/>
          </a:xfrm>
          <a:prstGeom prst="roundRect">
            <a:avLst/>
          </a:prstGeom>
          <a:effectLst>
            <a:outerShdw blurRad="88900" dist="1778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2057400"/>
            <a:ext cx="838200" cy="762000"/>
          </a:xfrm>
          <a:prstGeom prst="roundRect">
            <a:avLst/>
          </a:prstGeom>
          <a:effectLst>
            <a:outerShdw blurRad="88900" dist="1778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2895600"/>
            <a:ext cx="838200" cy="762000"/>
          </a:xfrm>
          <a:prstGeom prst="roundRect">
            <a:avLst/>
          </a:prstGeom>
          <a:effectLst>
            <a:outerShdw blurRad="88900" dist="1778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733800"/>
            <a:ext cx="838200" cy="762000"/>
          </a:xfrm>
          <a:prstGeom prst="roundRect">
            <a:avLst/>
          </a:prstGeom>
          <a:effectLst>
            <a:outerShdw blurRad="88900" dist="1778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4572000"/>
            <a:ext cx="838200" cy="762000"/>
          </a:xfrm>
          <a:prstGeom prst="roundRect">
            <a:avLst/>
          </a:prstGeom>
          <a:effectLst>
            <a:outerShdw blurRad="88900" dist="1778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5410200"/>
            <a:ext cx="838200" cy="762000"/>
          </a:xfrm>
          <a:prstGeom prst="roundRect">
            <a:avLst/>
          </a:prstGeom>
          <a:effectLst>
            <a:outerShdw blurRad="88900" dist="1778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295400"/>
            <a:ext cx="3298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2 млн зрителей и более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129135"/>
            <a:ext cx="3183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от 1 до 2 млн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5599" y="2971800"/>
            <a:ext cx="4019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от 500 тыс до 1 млн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5599" y="3881735"/>
            <a:ext cx="373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от 100 до 500 тыс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5599" y="4719935"/>
            <a:ext cx="3576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от 20 до 100 тыс зрителей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5599" y="5486400"/>
            <a:ext cx="342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00" fontAlgn="b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20 тыс зрителей и менее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24600" y="1219200"/>
            <a:ext cx="23622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4 фильма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24600" y="2057400"/>
            <a:ext cx="23622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7 фильмов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4600" y="2895600"/>
            <a:ext cx="23622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2 фильма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24600" y="3733800"/>
            <a:ext cx="23622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13 фильмов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324600" y="4572000"/>
            <a:ext cx="23622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11 фильмов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24600" y="5410200"/>
            <a:ext cx="23622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20 фильмов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914400"/>
            <a:ext cx="132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2011 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MR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MRC.potx</Template>
  <TotalTime>1258</TotalTime>
  <Words>1336</Words>
  <Application>Microsoft Macintosh PowerPoint</Application>
  <PresentationFormat>On-screen Show (4:3)</PresentationFormat>
  <Paragraphs>324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Презентация MRC</vt:lpstr>
      <vt:lpstr>Дорожная карта киноотрасли</vt:lpstr>
      <vt:lpstr>Стратегический анализ киноотрасли</vt:lpstr>
      <vt:lpstr>Государственная политика в киноотрасли</vt:lpstr>
      <vt:lpstr>Направления госполитики в киноотрасли</vt:lpstr>
      <vt:lpstr>Дорожная карта киноотрасли</vt:lpstr>
      <vt:lpstr>Разработка «дорожной карты»</vt:lpstr>
      <vt:lpstr> Посещаемость отечественного кино</vt:lpstr>
      <vt:lpstr>Посещаемость фильмов</vt:lpstr>
      <vt:lpstr>Шкала прокатных категорий фильмов</vt:lpstr>
      <vt:lpstr>Шкала прокатных категорий фильмов</vt:lpstr>
      <vt:lpstr>Категории посещаемости фильмов</vt:lpstr>
      <vt:lpstr>Распределение фильмов по категориям</vt:lpstr>
      <vt:lpstr>Качественная оценка категорий</vt:lpstr>
      <vt:lpstr>Выводы и рекомендации</vt:lpstr>
    </vt:vector>
  </TitlesOfParts>
  <Company>MovieResearch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киносети</dc:title>
  <dc:creator>Олег Иванов</dc:creator>
  <cp:lastModifiedBy>Олег Иванов</cp:lastModifiedBy>
  <cp:revision>40</cp:revision>
  <dcterms:created xsi:type="dcterms:W3CDTF">2012-09-18T08:38:57Z</dcterms:created>
  <dcterms:modified xsi:type="dcterms:W3CDTF">2012-09-18T08:46:32Z</dcterms:modified>
</cp:coreProperties>
</file>